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6"/>
  </p:notesMasterIdLst>
  <p:sldIdLst>
    <p:sldId id="2165" r:id="rId3"/>
    <p:sldId id="2133" r:id="rId4"/>
    <p:sldId id="259" r:id="rId5"/>
    <p:sldId id="2157" r:id="rId6"/>
    <p:sldId id="2255" r:id="rId7"/>
    <p:sldId id="2258" r:id="rId8"/>
    <p:sldId id="2259" r:id="rId9"/>
    <p:sldId id="2166" r:id="rId10"/>
    <p:sldId id="2257" r:id="rId11"/>
    <p:sldId id="2167" r:id="rId12"/>
    <p:sldId id="2221" r:id="rId13"/>
    <p:sldId id="2385" r:id="rId14"/>
    <p:sldId id="2386" r:id="rId15"/>
    <p:sldId id="2387" r:id="rId16"/>
    <p:sldId id="2168" r:id="rId17"/>
    <p:sldId id="2373" r:id="rId18"/>
    <p:sldId id="2169" r:id="rId19"/>
    <p:sldId id="2232" r:id="rId20"/>
    <p:sldId id="2374" r:id="rId21"/>
    <p:sldId id="2170" r:id="rId22"/>
    <p:sldId id="2237" r:id="rId23"/>
    <p:sldId id="2379" r:id="rId24"/>
    <p:sldId id="2378" r:id="rId25"/>
    <p:sldId id="2377" r:id="rId26"/>
    <p:sldId id="2382" r:id="rId27"/>
    <p:sldId id="2383" r:id="rId28"/>
    <p:sldId id="2389" r:id="rId29"/>
    <p:sldId id="2171" r:id="rId30"/>
    <p:sldId id="2234" r:id="rId31"/>
    <p:sldId id="2172" r:id="rId32"/>
    <p:sldId id="2209" r:id="rId33"/>
    <p:sldId id="2390" r:id="rId34"/>
    <p:sldId id="2173" r:id="rId3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2F6"/>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88602" autoAdjust="0"/>
  </p:normalViewPr>
  <p:slideViewPr>
    <p:cSldViewPr snapToGrid="0">
      <p:cViewPr varScale="1">
        <p:scale>
          <a:sx n="101" d="100"/>
          <a:sy n="101" d="100"/>
        </p:scale>
        <p:origin x="306"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Avg Age &amp; High CMV</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Sheet1!$B$2:$B$6</c:f>
              <c:numCache>
                <c:formatCode>General</c:formatCode>
                <c:ptCount val="5"/>
                <c:pt idx="0">
                  <c:v>50</c:v>
                </c:pt>
                <c:pt idx="1">
                  <c:v>413</c:v>
                </c:pt>
                <c:pt idx="2">
                  <c:v>62760</c:v>
                </c:pt>
                <c:pt idx="3">
                  <c:v>659</c:v>
                </c:pt>
                <c:pt idx="4" formatCode="0%">
                  <c:v>0.32</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Avg Age &amp; Low CMV</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Sheet1!$C$2:$C$6</c:f>
              <c:numCache>
                <c:formatCode>General</c:formatCode>
                <c:ptCount val="5"/>
                <c:pt idx="0">
                  <c:v>51</c:v>
                </c:pt>
                <c:pt idx="1">
                  <c:v>26</c:v>
                </c:pt>
                <c:pt idx="2">
                  <c:v>63594</c:v>
                </c:pt>
                <c:pt idx="3">
                  <c:v>656</c:v>
                </c:pt>
                <c:pt idx="4" formatCode="0%">
                  <c:v>0.93</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Young Age &amp; Avg CMV</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Sheet1!$D$2:$D$6</c:f>
              <c:numCache>
                <c:formatCode>General</c:formatCode>
                <c:ptCount val="5"/>
                <c:pt idx="0">
                  <c:v>28</c:v>
                </c:pt>
                <c:pt idx="1">
                  <c:v>249</c:v>
                </c:pt>
                <c:pt idx="2">
                  <c:v>35256</c:v>
                </c:pt>
                <c:pt idx="3">
                  <c:v>881</c:v>
                </c:pt>
                <c:pt idx="4" formatCode="0%">
                  <c:v>0.7</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Old Age &amp; Avg CMV</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Age</c:v>
                </c:pt>
                <c:pt idx="1">
                  <c:v>Customer Value</c:v>
                </c:pt>
                <c:pt idx="2">
                  <c:v>Yearly Salary </c:v>
                </c:pt>
                <c:pt idx="3">
                  <c:v>Total Premium</c:v>
                </c:pt>
                <c:pt idx="4">
                  <c:v>Claims Ratio</c:v>
                </c:pt>
              </c:strCache>
            </c:strRef>
          </c:cat>
          <c:val>
            <c:numRef>
              <c:f>Sheet1!$E$2:$E$6</c:f>
              <c:numCache>
                <c:formatCode>General</c:formatCode>
                <c:ptCount val="5"/>
                <c:pt idx="0">
                  <c:v>65</c:v>
                </c:pt>
                <c:pt idx="1">
                  <c:v>219</c:v>
                </c:pt>
                <c:pt idx="2">
                  <c:v>82554</c:v>
                </c:pt>
                <c:pt idx="3">
                  <c:v>800</c:v>
                </c:pt>
                <c:pt idx="4" formatCode="0%">
                  <c:v>0.7</c:v>
                </c:pt>
              </c:numCache>
            </c:numRef>
          </c:val>
          <c:extLst>
            <c:ext xmlns:c16="http://schemas.microsoft.com/office/drawing/2014/chart" uri="{C3380CC4-5D6E-409C-BE32-E72D297353CC}">
              <c16:uniqueId val="{00000000-8537-41E3-84A0-DFEC33216A13}"/>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66711951202571207"/>
          <c:h val="8.71450446045608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Avg Age &amp; High CMV</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Sheet1!$B$2:$B$6</c:f>
              <c:numCache>
                <c:formatCode>[$€-2]\ #,##0;[Red]\-[$€-2]\ #,##0</c:formatCode>
                <c:ptCount val="5"/>
                <c:pt idx="0">
                  <c:v>409</c:v>
                </c:pt>
                <c:pt idx="1">
                  <c:v>87</c:v>
                </c:pt>
                <c:pt idx="2">
                  <c:v>130</c:v>
                </c:pt>
                <c:pt idx="3">
                  <c:v>16</c:v>
                </c:pt>
                <c:pt idx="4">
                  <c:v>14</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Avg Age &amp; Low CMV</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Sheet1!$C$2:$C$6</c:f>
              <c:numCache>
                <c:formatCode>[$€-2]\ #,##0;[Red]\-[$€-2]\ #,##0</c:formatCode>
                <c:ptCount val="5"/>
                <c:pt idx="0">
                  <c:v>395</c:v>
                </c:pt>
                <c:pt idx="1">
                  <c:v>85</c:v>
                </c:pt>
                <c:pt idx="2">
                  <c:v>142</c:v>
                </c:pt>
                <c:pt idx="3">
                  <c:v>17</c:v>
                </c:pt>
                <c:pt idx="4">
                  <c:v>16</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Young Age &amp; Avg CMV</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Sheet1!$D$2:$D$6</c:f>
              <c:numCache>
                <c:formatCode>[$€-2]\ #,##0;[Red]\-[$€-2]\ #,##0</c:formatCode>
                <c:ptCount val="5"/>
                <c:pt idx="0">
                  <c:v>172</c:v>
                </c:pt>
                <c:pt idx="1">
                  <c:v>366</c:v>
                </c:pt>
                <c:pt idx="2">
                  <c:v>193</c:v>
                </c:pt>
                <c:pt idx="3">
                  <c:v>75</c:v>
                </c:pt>
                <c:pt idx="4">
                  <c:v>75</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Old Age &amp; Avg CMV</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Sheet1!$E$2:$E$6</c:f>
              <c:numCache>
                <c:formatCode>[$€-2]\ #,##0;[Red]\-[$€-2]\ #,##0</c:formatCode>
                <c:ptCount val="5"/>
                <c:pt idx="0">
                  <c:v>286</c:v>
                </c:pt>
                <c:pt idx="1">
                  <c:v>255</c:v>
                </c:pt>
                <c:pt idx="2">
                  <c:v>201</c:v>
                </c:pt>
                <c:pt idx="3">
                  <c:v>35</c:v>
                </c:pt>
                <c:pt idx="4">
                  <c:v>24</c:v>
                </c:pt>
              </c:numCache>
            </c:numRef>
          </c:val>
          <c:extLst>
            <c:ext xmlns:c16="http://schemas.microsoft.com/office/drawing/2014/chart" uri="{C3380CC4-5D6E-409C-BE32-E72D297353CC}">
              <c16:uniqueId val="{00000000-8537-41E3-84A0-DFEC33216A13}"/>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66711951202571207"/>
          <c:h val="8.714504460456087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Average Customers</c:v>
                </c:pt>
              </c:strCache>
            </c:strRef>
          </c:tx>
          <c:spPr>
            <a:solidFill>
              <a:schemeClr val="accent6"/>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1D1-5147-97D0-D8EAF5B5FD5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1D1-5147-97D0-D8EAF5B5FD5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1D1-5147-97D0-D8EAF5B5FD5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41D1-5147-97D0-D8EAF5B5FD54}"/>
              </c:ext>
            </c:extLst>
          </c:dPt>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Sheet1!$B$2:$B$6</c:f>
              <c:numCache>
                <c:formatCode>[$€-2]\ #,##0;[Red]\-[$€-2]\ #,##0</c:formatCode>
                <c:ptCount val="5"/>
                <c:pt idx="0">
                  <c:v>239</c:v>
                </c:pt>
                <c:pt idx="1">
                  <c:v>256</c:v>
                </c:pt>
                <c:pt idx="2">
                  <c:v>192</c:v>
                </c:pt>
                <c:pt idx="3">
                  <c:v>59</c:v>
                </c:pt>
                <c:pt idx="4">
                  <c:v>48</c:v>
                </c:pt>
              </c:numCache>
            </c:numRef>
          </c:val>
          <c:extLst>
            <c:ext xmlns:c16="http://schemas.microsoft.com/office/drawing/2014/chart" uri="{C3380CC4-5D6E-409C-BE32-E72D297353CC}">
              <c16:uniqueId val="{00000000-41D1-5147-97D0-D8EAF5B5FD54}"/>
            </c:ext>
          </c:extLst>
        </c:ser>
        <c:ser>
          <c:idx val="1"/>
          <c:order val="1"/>
          <c:tx>
            <c:strRef>
              <c:f>Sheet1!$C$1</c:f>
              <c:strCache>
                <c:ptCount val="1"/>
                <c:pt idx="0">
                  <c:v>HouseLife Customers</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accent1">
                        <a:lumMod val="10000"/>
                        <a:lumOff val="90000"/>
                      </a:schemeClr>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Sheet1!$C$2:$C$6</c:f>
              <c:numCache>
                <c:formatCode>[$€-2]\ #,##0;[Red]\-[$€-2]\ #,##0</c:formatCode>
                <c:ptCount val="5"/>
                <c:pt idx="0">
                  <c:v>104</c:v>
                </c:pt>
                <c:pt idx="1">
                  <c:v>550</c:v>
                </c:pt>
                <c:pt idx="2">
                  <c:v>174</c:v>
                </c:pt>
                <c:pt idx="3">
                  <c:v>112</c:v>
                </c:pt>
                <c:pt idx="4">
                  <c:v>90</c:v>
                </c:pt>
              </c:numCache>
            </c:numRef>
          </c:val>
          <c:extLst>
            <c:ext xmlns:c16="http://schemas.microsoft.com/office/drawing/2014/chart" uri="{C3380CC4-5D6E-409C-BE32-E72D297353CC}">
              <c16:uniqueId val="{00000001-41D1-5147-97D0-D8EAF5B5FD54}"/>
            </c:ext>
          </c:extLst>
        </c:ser>
        <c:ser>
          <c:idx val="2"/>
          <c:order val="2"/>
          <c:tx>
            <c:strRef>
              <c:f>Sheet1!$D$1</c:f>
              <c:strCache>
                <c:ptCount val="1"/>
                <c:pt idx="0">
                  <c:v>Motor Customers</c:v>
                </c:pt>
              </c:strCache>
            </c:strRef>
          </c:tx>
          <c:spPr>
            <a:solidFill>
              <a:schemeClr val="bg1">
                <a:lumMod val="90000"/>
              </a:schemeClr>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Segoe UI" panose="020B0502040204020203" pitchFamily="34" charset="0"/>
                    <a:ea typeface="+mn-ea"/>
                    <a:cs typeface="Segoe UI" panose="020B0502040204020203" pitchFamily="34" charset="0"/>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Sheet1!$D$2:$D$6</c:f>
              <c:numCache>
                <c:formatCode>[$€-2]\ #,##0;[Red]\-[$€-2]\ #,##0</c:formatCode>
                <c:ptCount val="5"/>
                <c:pt idx="0">
                  <c:v>402</c:v>
                </c:pt>
                <c:pt idx="1">
                  <c:v>70</c:v>
                </c:pt>
                <c:pt idx="2">
                  <c:v>141</c:v>
                </c:pt>
                <c:pt idx="3">
                  <c:v>11</c:v>
                </c:pt>
                <c:pt idx="4">
                  <c:v>19</c:v>
                </c:pt>
              </c:numCache>
            </c:numRef>
          </c:val>
          <c:extLst>
            <c:ext xmlns:c16="http://schemas.microsoft.com/office/drawing/2014/chart" uri="{C3380CC4-5D6E-409C-BE32-E72D297353CC}">
              <c16:uniqueId val="{00000002-41D1-5147-97D0-D8EAF5B5FD54}"/>
            </c:ext>
          </c:extLst>
        </c:ser>
        <c:ser>
          <c:idx val="3"/>
          <c:order val="3"/>
          <c:tx>
            <c:strRef>
              <c:f>Sheet1!$E$1</c:f>
              <c:strCache>
                <c:ptCount val="1"/>
                <c:pt idx="0">
                  <c:v>HouseHealth Customers</c:v>
                </c:pt>
              </c:strCache>
            </c:strRef>
          </c:tx>
          <c:spPr>
            <a:solidFill>
              <a:schemeClr val="bg1">
                <a:lumMod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Sheet1!$E$2:$E$6</c:f>
              <c:numCache>
                <c:formatCode>[$€-2]\ #,##0;[Red]\-[$€-2]\ #,##0</c:formatCode>
                <c:ptCount val="5"/>
                <c:pt idx="0">
                  <c:v>219</c:v>
                </c:pt>
                <c:pt idx="1">
                  <c:v>442</c:v>
                </c:pt>
                <c:pt idx="2">
                  <c:v>205</c:v>
                </c:pt>
                <c:pt idx="3">
                  <c:v>11</c:v>
                </c:pt>
                <c:pt idx="4">
                  <c:v>67</c:v>
                </c:pt>
              </c:numCache>
            </c:numRef>
          </c:val>
          <c:extLst>
            <c:ext xmlns:c16="http://schemas.microsoft.com/office/drawing/2014/chart" uri="{C3380CC4-5D6E-409C-BE32-E72D297353CC}">
              <c16:uniqueId val="{00000000-8537-41E3-84A0-DFEC33216A13}"/>
            </c:ext>
          </c:extLst>
        </c:ser>
        <c:ser>
          <c:idx val="4"/>
          <c:order val="4"/>
          <c:tx>
            <c:strRef>
              <c:f>Sheet1!$F$1</c:f>
              <c:strCache>
                <c:ptCount val="1"/>
                <c:pt idx="0">
                  <c:v>Low Value Customers</c:v>
                </c:pt>
              </c:strCache>
            </c:strRef>
          </c:tx>
          <c:spPr>
            <a:solidFill>
              <a:schemeClr val="accent3">
                <a:lumMod val="60000"/>
                <a:lumOff val="40000"/>
              </a:schemeClr>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C-8536-4B4B-8DB6-69705DEC1078}"/>
              </c:ext>
            </c:extLst>
          </c:dPt>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11-8536-4B4B-8DB6-69705DEC1078}"/>
                </c:ext>
              </c:extLst>
            </c:dLbl>
            <c:dLbl>
              <c:idx val="1"/>
              <c:layout>
                <c:manualLayout>
                  <c:x val="-3.6306397238666712E-3"/>
                  <c:y val="5.1393573123909605E-4"/>
                </c:manualLayout>
              </c:layout>
              <c:tx>
                <c:rich>
                  <a:bodyPr/>
                  <a:lstStyle/>
                  <a:p>
                    <a:fld id="{9C9D39AE-8943-418B-9218-EED5D18F6CE0}" type="VALUE">
                      <a:rPr lang="en-US">
                        <a:solidFill>
                          <a:schemeClr val="bg1"/>
                        </a:solidFill>
                      </a:rPr>
                      <a:pPr/>
                      <a:t>[VALOR]</a:t>
                    </a:fld>
                    <a:endParaRPr lang="pt-PT"/>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8536-4B4B-8DB6-69705DEC1078}"/>
                </c:ext>
              </c:extLst>
            </c:dLbl>
            <c:dLbl>
              <c:idx val="2"/>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0E-8536-4B4B-8DB6-69705DEC1078}"/>
                </c:ext>
              </c:extLst>
            </c:dLbl>
            <c:dLbl>
              <c:idx val="3"/>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0F-8536-4B4B-8DB6-69705DEC1078}"/>
                </c:ext>
              </c:extLst>
            </c:dLbl>
            <c:dLbl>
              <c:idx val="4"/>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pt-PT"/>
                </a:p>
              </c:txPr>
              <c:dLblPos val="ctr"/>
              <c:showLegendKey val="0"/>
              <c:showVal val="1"/>
              <c:showCatName val="0"/>
              <c:showSerName val="0"/>
              <c:showPercent val="0"/>
              <c:showBubbleSize val="0"/>
              <c:extLst>
                <c:ext xmlns:c16="http://schemas.microsoft.com/office/drawing/2014/chart" uri="{C3380CC4-5D6E-409C-BE32-E72D297353CC}">
                  <c16:uniqueId val="{00000010-8536-4B4B-8DB6-69705DEC107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P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Motor</c:v>
                </c:pt>
                <c:pt idx="1">
                  <c:v>Household</c:v>
                </c:pt>
                <c:pt idx="2">
                  <c:v>Health</c:v>
                </c:pt>
                <c:pt idx="3">
                  <c:v>Life</c:v>
                </c:pt>
                <c:pt idx="4">
                  <c:v>Work Compensation</c:v>
                </c:pt>
              </c:strCache>
            </c:strRef>
          </c:cat>
          <c:val>
            <c:numRef>
              <c:f>Sheet1!$F$2:$F$6</c:f>
              <c:numCache>
                <c:formatCode>[$€-2]\ #,##0;[Red]\-[$€-2]\ #,##0</c:formatCode>
                <c:ptCount val="5"/>
                <c:pt idx="0">
                  <c:v>257</c:v>
                </c:pt>
                <c:pt idx="1">
                  <c:v>23</c:v>
                </c:pt>
                <c:pt idx="2">
                  <c:v>201</c:v>
                </c:pt>
                <c:pt idx="3">
                  <c:v>70</c:v>
                </c:pt>
                <c:pt idx="4">
                  <c:v>54</c:v>
                </c:pt>
              </c:numCache>
            </c:numRef>
          </c:val>
          <c:extLst>
            <c:ext xmlns:c16="http://schemas.microsoft.com/office/drawing/2014/chart" uri="{C3380CC4-5D6E-409C-BE32-E72D297353CC}">
              <c16:uniqueId val="{00000009-8536-4B4B-8DB6-69705DEC1078}"/>
            </c:ext>
          </c:extLst>
        </c:ser>
        <c:dLbls>
          <c:showLegendKey val="0"/>
          <c:showVal val="0"/>
          <c:showCatName val="0"/>
          <c:showSerName val="0"/>
          <c:showPercent val="0"/>
          <c:showBubbleSize val="0"/>
        </c:dLbls>
        <c:gapWidth val="77"/>
        <c:overlap val="100"/>
        <c:serLines>
          <c:spPr>
            <a:ln w="9525" cap="flat" cmpd="sng" algn="ctr">
              <a:solidFill>
                <a:schemeClr val="tx1">
                  <a:lumMod val="35000"/>
                  <a:lumOff val="65000"/>
                </a:schemeClr>
              </a:solidFill>
              <a:round/>
            </a:ln>
            <a:effectLst/>
          </c:spPr>
        </c:serLines>
        <c:axId val="2103351888"/>
        <c:axId val="2103353296"/>
      </c:barChart>
      <c:catAx>
        <c:axId val="21033518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2103353296"/>
        <c:crosses val="autoZero"/>
        <c:auto val="1"/>
        <c:lblAlgn val="ctr"/>
        <c:lblOffset val="100"/>
        <c:noMultiLvlLbl val="0"/>
      </c:catAx>
      <c:valAx>
        <c:axId val="2103353296"/>
        <c:scaling>
          <c:orientation val="minMax"/>
        </c:scaling>
        <c:delete val="1"/>
        <c:axPos val="l"/>
        <c:numFmt formatCode="0%" sourceLinked="1"/>
        <c:majorTickMark val="none"/>
        <c:minorTickMark val="none"/>
        <c:tickLblPos val="nextTo"/>
        <c:crossAx val="2103351888"/>
        <c:crosses val="autoZero"/>
        <c:crossBetween val="between"/>
      </c:valAx>
      <c:spPr>
        <a:noFill/>
        <a:ln w="25400">
          <a:noFill/>
        </a:ln>
        <a:effectLst/>
      </c:spPr>
    </c:plotArea>
    <c:legend>
      <c:legendPos val="b"/>
      <c:layout>
        <c:manualLayout>
          <c:xMode val="edge"/>
          <c:yMode val="edge"/>
          <c:x val="0.21902660874287269"/>
          <c:y val="0.91285495539543915"/>
          <c:w val="0.73702651996984969"/>
          <c:h val="8.656074485243146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pt-PT"/>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0.25884</cdr:x>
      <cdr:y>0.00611</cdr:y>
    </cdr:from>
    <cdr:to>
      <cdr:x>0.40319</cdr:x>
      <cdr:y>0.17343</cdr:y>
    </cdr:to>
    <cdr:sp macro="" textlink="">
      <cdr:nvSpPr>
        <cdr:cNvPr id="2" name="CaixaDeTexto 1">
          <a:extLst xmlns:a="http://schemas.openxmlformats.org/drawingml/2006/main">
            <a:ext uri="{FF2B5EF4-FFF2-40B4-BE49-F238E27FC236}">
              <a16:creationId xmlns:a16="http://schemas.microsoft.com/office/drawing/2014/main" id="{14D61708-33D8-49C9-A96D-A70CD3A1A6AF}"/>
            </a:ext>
          </a:extLst>
        </cdr:cNvPr>
        <cdr:cNvSpPr txBox="1"/>
      </cdr:nvSpPr>
      <cdr:spPr>
        <a:xfrm xmlns:a="http://schemas.openxmlformats.org/drawingml/2006/main">
          <a:off x="1639692" y="3337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pt-PT" sz="1100" b="1" dirty="0">
              <a:solidFill>
                <a:schemeClr val="accent4"/>
              </a:solidFill>
              <a:latin typeface="Segoe UI Light" panose="020B0502040204020203" pitchFamily="34" charset="0"/>
              <a:cs typeface="Segoe UI Light" panose="020B0502040204020203" pitchFamily="34" charset="0"/>
            </a:rPr>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19/04/2022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‹nº›</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Pedro</a:t>
            </a:r>
          </a:p>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13</a:t>
            </a:fld>
            <a:endParaRPr lang="pt-PT"/>
          </a:p>
        </p:txBody>
      </p:sp>
    </p:spTree>
    <p:extLst>
      <p:ext uri="{BB962C8B-B14F-4D97-AF65-F5344CB8AC3E}">
        <p14:creationId xmlns:p14="http://schemas.microsoft.com/office/powerpoint/2010/main" val="1749211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Pedro</a:t>
            </a:r>
          </a:p>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14</a:t>
            </a:fld>
            <a:endParaRPr lang="pt-PT"/>
          </a:p>
        </p:txBody>
      </p:sp>
    </p:spTree>
    <p:extLst>
      <p:ext uri="{BB962C8B-B14F-4D97-AF65-F5344CB8AC3E}">
        <p14:creationId xmlns:p14="http://schemas.microsoft.com/office/powerpoint/2010/main" val="145047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pt-PT" altLang="en-PT" dirty="0" err="1"/>
              <a:t>Helder</a:t>
            </a:r>
            <a:endParaRPr lang="en-PT" altLang="en-PT" dirty="0"/>
          </a:p>
        </p:txBody>
      </p:sp>
    </p:spTree>
    <p:extLst>
      <p:ext uri="{BB962C8B-B14F-4D97-AF65-F5344CB8AC3E}">
        <p14:creationId xmlns:p14="http://schemas.microsoft.com/office/powerpoint/2010/main" val="3698851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r>
              <a:rPr lang="pt-PT" dirty="0"/>
              <a:t> – Ler Questões</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18</a:t>
            </a:fld>
            <a:endParaRPr lang="pt-PT"/>
          </a:p>
        </p:txBody>
      </p:sp>
    </p:spTree>
    <p:extLst>
      <p:ext uri="{BB962C8B-B14F-4D97-AF65-F5344CB8AC3E}">
        <p14:creationId xmlns:p14="http://schemas.microsoft.com/office/powerpoint/2010/main" val="49323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r>
              <a:rPr lang="pt-PT" dirty="0"/>
              <a:t> - </a:t>
            </a:r>
            <a:r>
              <a:rPr lang="pt-PT" dirty="0" err="1"/>
              <a:t>Same</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19</a:t>
            </a:fld>
            <a:endParaRPr lang="pt-PT"/>
          </a:p>
        </p:txBody>
      </p:sp>
    </p:spTree>
    <p:extLst>
      <p:ext uri="{BB962C8B-B14F-4D97-AF65-F5344CB8AC3E}">
        <p14:creationId xmlns:p14="http://schemas.microsoft.com/office/powerpoint/2010/main" val="744523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21</a:t>
            </a:fld>
            <a:endParaRPr lang="pt-PT"/>
          </a:p>
        </p:txBody>
      </p:sp>
    </p:spTree>
    <p:extLst>
      <p:ext uri="{BB962C8B-B14F-4D97-AF65-F5344CB8AC3E}">
        <p14:creationId xmlns:p14="http://schemas.microsoft.com/office/powerpoint/2010/main" val="3690016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22</a:t>
            </a:fld>
            <a:endParaRPr lang="pt-PT"/>
          </a:p>
        </p:txBody>
      </p:sp>
    </p:spTree>
    <p:extLst>
      <p:ext uri="{BB962C8B-B14F-4D97-AF65-F5344CB8AC3E}">
        <p14:creationId xmlns:p14="http://schemas.microsoft.com/office/powerpoint/2010/main" val="72605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	</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5</a:t>
            </a:fld>
            <a:endParaRPr lang="pt-PT"/>
          </a:p>
        </p:txBody>
      </p:sp>
    </p:spTree>
    <p:extLst>
      <p:ext uri="{BB962C8B-B14F-4D97-AF65-F5344CB8AC3E}">
        <p14:creationId xmlns:p14="http://schemas.microsoft.com/office/powerpoint/2010/main" val="1880644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23</a:t>
            </a:fld>
            <a:endParaRPr lang="pt-PT"/>
          </a:p>
        </p:txBody>
      </p:sp>
    </p:spTree>
    <p:extLst>
      <p:ext uri="{BB962C8B-B14F-4D97-AF65-F5344CB8AC3E}">
        <p14:creationId xmlns:p14="http://schemas.microsoft.com/office/powerpoint/2010/main" val="4256238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Helder</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24</a:t>
            </a:fld>
            <a:endParaRPr lang="pt-PT"/>
          </a:p>
        </p:txBody>
      </p:sp>
    </p:spTree>
    <p:extLst>
      <p:ext uri="{BB962C8B-B14F-4D97-AF65-F5344CB8AC3E}">
        <p14:creationId xmlns:p14="http://schemas.microsoft.com/office/powerpoint/2010/main" val="305857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25</a:t>
            </a:fld>
            <a:endParaRPr lang="pt-PT"/>
          </a:p>
        </p:txBody>
      </p:sp>
    </p:spTree>
    <p:extLst>
      <p:ext uri="{BB962C8B-B14F-4D97-AF65-F5344CB8AC3E}">
        <p14:creationId xmlns:p14="http://schemas.microsoft.com/office/powerpoint/2010/main" val="1236457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26</a:t>
            </a:fld>
            <a:endParaRPr lang="pt-PT"/>
          </a:p>
        </p:txBody>
      </p:sp>
    </p:spTree>
    <p:extLst>
      <p:ext uri="{BB962C8B-B14F-4D97-AF65-F5344CB8AC3E}">
        <p14:creationId xmlns:p14="http://schemas.microsoft.com/office/powerpoint/2010/main" val="3044198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a:t>
            </a:r>
          </a:p>
          <a:p>
            <a:endParaRPr lang="pt-PT" dirty="0"/>
          </a:p>
          <a:p>
            <a:r>
              <a:rPr lang="pt-PT" dirty="0" err="1"/>
              <a:t>Rt</a:t>
            </a:r>
            <a:r>
              <a:rPr lang="pt-PT" dirty="0"/>
              <a:t> – Rate to </a:t>
            </a:r>
            <a:r>
              <a:rPr lang="pt-PT" dirty="0" err="1"/>
              <a:t>toal</a:t>
            </a:r>
            <a:r>
              <a:rPr lang="pt-PT" dirty="0"/>
              <a:t> Log – </a:t>
            </a:r>
            <a:r>
              <a:rPr lang="pt-PT" dirty="0" err="1"/>
              <a:t>Logarithm</a:t>
            </a:r>
            <a:endParaRPr lang="pt-PT" dirty="0"/>
          </a:p>
          <a:p>
            <a:r>
              <a:rPr lang="pt-PT" dirty="0"/>
              <a:t>RT premium – Total Premium </a:t>
            </a:r>
            <a:r>
              <a:rPr lang="pt-PT" dirty="0" err="1"/>
              <a:t>paid</a:t>
            </a:r>
            <a:r>
              <a:rPr lang="pt-PT" dirty="0"/>
              <a:t> to gross </a:t>
            </a:r>
            <a:r>
              <a:rPr lang="pt-PT" dirty="0" err="1"/>
              <a:t>yearly</a:t>
            </a:r>
            <a:r>
              <a:rPr lang="pt-PT" dirty="0"/>
              <a:t> </a:t>
            </a:r>
            <a:r>
              <a:rPr lang="pt-PT" dirty="0" err="1"/>
              <a:t>income</a:t>
            </a:r>
            <a:endParaRPr lang="pt-PT" dirty="0"/>
          </a:p>
          <a:p>
            <a:r>
              <a:rPr lang="pt-PT" dirty="0" err="1"/>
              <a:t>Rt</a:t>
            </a:r>
            <a:r>
              <a:rPr lang="pt-PT" dirty="0"/>
              <a:t> </a:t>
            </a:r>
            <a:r>
              <a:rPr lang="pt-PT" dirty="0" err="1"/>
              <a:t>cr</a:t>
            </a:r>
            <a:r>
              <a:rPr lang="pt-PT" dirty="0"/>
              <a:t> –</a:t>
            </a:r>
            <a:r>
              <a:rPr lang="pt-PT" dirty="0" err="1"/>
              <a:t>Claims</a:t>
            </a:r>
            <a:r>
              <a:rPr lang="pt-PT" dirty="0"/>
              <a:t> Ratio</a:t>
            </a:r>
          </a:p>
          <a:p>
            <a:endParaRPr lang="pt-PT" dirty="0"/>
          </a:p>
          <a:p>
            <a:r>
              <a:rPr lang="pt-PT" dirty="0" err="1"/>
              <a:t>Int</a:t>
            </a:r>
            <a:r>
              <a:rPr lang="pt-PT" dirty="0"/>
              <a:t> </a:t>
            </a:r>
            <a:r>
              <a:rPr lang="pt-PT" dirty="0" err="1"/>
              <a:t>cust</a:t>
            </a:r>
            <a:r>
              <a:rPr lang="pt-PT" dirty="0"/>
              <a:t> age – </a:t>
            </a:r>
            <a:r>
              <a:rPr lang="pt-PT" dirty="0" err="1"/>
              <a:t>Quartile</a:t>
            </a:r>
            <a:r>
              <a:rPr lang="pt-PT" dirty="0"/>
              <a:t> </a:t>
            </a:r>
            <a:r>
              <a:rPr lang="pt-PT" dirty="0" err="1"/>
              <a:t>partition</a:t>
            </a:r>
            <a:r>
              <a:rPr lang="pt-PT" dirty="0"/>
              <a:t> </a:t>
            </a:r>
            <a:r>
              <a:rPr lang="pt-PT" dirty="0" err="1"/>
              <a:t>of</a:t>
            </a:r>
            <a:r>
              <a:rPr lang="pt-PT" dirty="0"/>
              <a:t> </a:t>
            </a:r>
            <a:r>
              <a:rPr lang="pt-PT" dirty="0" err="1"/>
              <a:t>customer</a:t>
            </a:r>
            <a:r>
              <a:rPr lang="pt-PT" dirty="0"/>
              <a:t> ages</a:t>
            </a:r>
          </a:p>
          <a:p>
            <a:r>
              <a:rPr lang="pt-PT" dirty="0" err="1"/>
              <a:t>MinMax</a:t>
            </a:r>
            <a:r>
              <a:rPr lang="pt-PT" dirty="0"/>
              <a:t> </a:t>
            </a:r>
            <a:r>
              <a:rPr lang="pt-PT" dirty="0" err="1"/>
              <a:t>scaling</a:t>
            </a:r>
            <a:r>
              <a:rPr lang="pt-PT" dirty="0"/>
              <a:t> </a:t>
            </a:r>
            <a:r>
              <a:rPr lang="pt-PT" dirty="0" err="1"/>
              <a:t>of</a:t>
            </a:r>
            <a:r>
              <a:rPr lang="pt-PT" dirty="0"/>
              <a:t> </a:t>
            </a:r>
            <a:r>
              <a:rPr lang="pt-PT" dirty="0" err="1"/>
              <a:t>resulting</a:t>
            </a:r>
            <a:r>
              <a:rPr lang="pt-PT" dirty="0"/>
              <a:t> classes </a:t>
            </a:r>
            <a:r>
              <a:rPr lang="pt-PT" dirty="0" err="1"/>
              <a:t>from</a:t>
            </a:r>
            <a:r>
              <a:rPr lang="pt-PT" dirty="0"/>
              <a:t> </a:t>
            </a:r>
            <a:r>
              <a:rPr lang="pt-PT" dirty="0" err="1"/>
              <a:t>Decision</a:t>
            </a:r>
            <a:r>
              <a:rPr lang="pt-PT" dirty="0"/>
              <a:t> </a:t>
            </a:r>
            <a:r>
              <a:rPr lang="pt-PT" dirty="0" err="1"/>
              <a:t>Trees</a:t>
            </a:r>
            <a:endParaRPr lang="pt-PT" dirty="0"/>
          </a:p>
          <a:p>
            <a:r>
              <a:rPr lang="pt-PT" dirty="0" err="1"/>
              <a:t>Norm</a:t>
            </a:r>
            <a:r>
              <a:rPr lang="pt-PT" dirty="0"/>
              <a:t> - </a:t>
            </a:r>
            <a:r>
              <a:rPr lang="pt-PT" dirty="0" err="1"/>
              <a:t>normalization</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27</a:t>
            </a:fld>
            <a:endParaRPr lang="pt-PT"/>
          </a:p>
        </p:txBody>
      </p:sp>
    </p:spTree>
    <p:extLst>
      <p:ext uri="{BB962C8B-B14F-4D97-AF65-F5344CB8AC3E}">
        <p14:creationId xmlns:p14="http://schemas.microsoft.com/office/powerpoint/2010/main" val="3571428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29</a:t>
            </a:fld>
            <a:endParaRPr lang="pt-PT"/>
          </a:p>
        </p:txBody>
      </p:sp>
    </p:spTree>
    <p:extLst>
      <p:ext uri="{BB962C8B-B14F-4D97-AF65-F5344CB8AC3E}">
        <p14:creationId xmlns:p14="http://schemas.microsoft.com/office/powerpoint/2010/main" val="2533362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Pedro</a:t>
            </a:r>
          </a:p>
          <a:p>
            <a:endParaRPr lang="pt-PT" dirty="0"/>
          </a:p>
          <a:p>
            <a:r>
              <a:rPr lang="pt-PT" dirty="0" err="1"/>
              <a:t>PowerBI</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31</a:t>
            </a:fld>
            <a:endParaRPr lang="pt-PT"/>
          </a:p>
        </p:txBody>
      </p:sp>
    </p:spTree>
    <p:extLst>
      <p:ext uri="{BB962C8B-B14F-4D97-AF65-F5344CB8AC3E}">
        <p14:creationId xmlns:p14="http://schemas.microsoft.com/office/powerpoint/2010/main" val="1887492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39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Jão</a:t>
            </a:r>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7</a:t>
            </a:fld>
            <a:endParaRPr lang="pt-PT"/>
          </a:p>
        </p:txBody>
      </p:sp>
    </p:spTree>
    <p:extLst>
      <p:ext uri="{BB962C8B-B14F-4D97-AF65-F5344CB8AC3E}">
        <p14:creationId xmlns:p14="http://schemas.microsoft.com/office/powerpoint/2010/main" val="307832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João</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9</a:t>
            </a:fld>
            <a:endParaRPr lang="pt-PT"/>
          </a:p>
        </p:txBody>
      </p:sp>
    </p:spTree>
    <p:extLst>
      <p:ext uri="{BB962C8B-B14F-4D97-AF65-F5344CB8AC3E}">
        <p14:creationId xmlns:p14="http://schemas.microsoft.com/office/powerpoint/2010/main" val="3510313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Pedro</a:t>
            </a:r>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11</a:t>
            </a:fld>
            <a:endParaRPr lang="pt-PT"/>
          </a:p>
        </p:txBody>
      </p:sp>
    </p:spTree>
    <p:extLst>
      <p:ext uri="{BB962C8B-B14F-4D97-AF65-F5344CB8AC3E}">
        <p14:creationId xmlns:p14="http://schemas.microsoft.com/office/powerpoint/2010/main" val="3995004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Pedro</a:t>
            </a:r>
          </a:p>
          <a:p>
            <a:endParaRPr lang="pt-PT" dirty="0"/>
          </a:p>
        </p:txBody>
      </p:sp>
      <p:sp>
        <p:nvSpPr>
          <p:cNvPr id="4" name="Marcador de Posição do Número do Diapositivo 3"/>
          <p:cNvSpPr>
            <a:spLocks noGrp="1"/>
          </p:cNvSpPr>
          <p:nvPr>
            <p:ph type="sldNum" sz="quarter" idx="5"/>
          </p:nvPr>
        </p:nvSpPr>
        <p:spPr/>
        <p:txBody>
          <a:bodyPr/>
          <a:lstStyle/>
          <a:p>
            <a:fld id="{A178C31F-A74D-425C-B29E-64F2EDA6C82E}" type="slidenum">
              <a:rPr lang="pt-PT" smtClean="0"/>
              <a:t>12</a:t>
            </a:fld>
            <a:endParaRPr lang="pt-PT"/>
          </a:p>
        </p:txBody>
      </p:sp>
    </p:spTree>
    <p:extLst>
      <p:ext uri="{BB962C8B-B14F-4D97-AF65-F5344CB8AC3E}">
        <p14:creationId xmlns:p14="http://schemas.microsoft.com/office/powerpoint/2010/main" val="73134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‹nº›</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‹nº›</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19/04/2022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19/04/2022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‹nº›</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4/19/2022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‹nº›</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35.png"/><Relationship Id="rId21" Type="http://schemas.openxmlformats.org/officeDocument/2006/relationships/image" Target="../media/image62.sv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2" Type="http://schemas.openxmlformats.org/officeDocument/2006/relationships/notesSlide" Target="../notesSlides/notesSlide13.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3.xml"/><Relationship Id="rId6" Type="http://schemas.openxmlformats.org/officeDocument/2006/relationships/image" Target="../media/image47.png"/><Relationship Id="rId11" Type="http://schemas.openxmlformats.org/officeDocument/2006/relationships/image" Target="../media/image52.svg"/><Relationship Id="rId24" Type="http://schemas.openxmlformats.org/officeDocument/2006/relationships/image" Target="../media/image65.png"/><Relationship Id="rId5" Type="http://schemas.openxmlformats.org/officeDocument/2006/relationships/image" Target="../media/image46.svg"/><Relationship Id="rId15" Type="http://schemas.openxmlformats.org/officeDocument/2006/relationships/image" Target="../media/image56.svg"/><Relationship Id="rId23" Type="http://schemas.openxmlformats.org/officeDocument/2006/relationships/image" Target="../media/image64.sv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 Id="rId22"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8.sv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8.sv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45.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46.sv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4.sv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75.png"/><Relationship Id="rId4" Type="http://schemas.openxmlformats.org/officeDocument/2006/relationships/image" Target="../media/image77.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image" Target="../media/image56.sv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9.sv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81.sv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35.pn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762289930"/>
              </p:ext>
            </p:extLst>
          </p:nvPr>
        </p:nvGraphicFramePr>
        <p:xfrm>
          <a:off x="5213417" y="1052474"/>
          <a:ext cx="6334760" cy="5464912"/>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6598672" y="73261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914399" y="2209800"/>
            <a:ext cx="4299017" cy="757130"/>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This model was constructed with the DBSCAN algorithm. </a:t>
            </a:r>
            <a:r>
              <a:rPr lang="en-US" sz="1600">
                <a:solidFill>
                  <a:srgbClr val="101528"/>
                </a:solidFill>
                <a:latin typeface="Segoe UI Light" panose="020B0502040204020203" pitchFamily="34" charset="0"/>
                <a:ea typeface="Batang" panose="020B0503020000020004" pitchFamily="18" charset="-127"/>
                <a:cs typeface="Segoe UI Light" panose="020B0502040204020203" pitchFamily="34" charset="0"/>
              </a:rPr>
              <a:t>Its </a:t>
            </a:r>
            <a:r>
              <a:rPr lang="en-US" sz="1600"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goal is to segment the customers by their value and future value to the company.</a:t>
            </a:r>
            <a:endPar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11" name="TextBox 10">
            <a:extLst>
              <a:ext uri="{FF2B5EF4-FFF2-40B4-BE49-F238E27FC236}">
                <a16:creationId xmlns:a16="http://schemas.microsoft.com/office/drawing/2014/main" id="{884139F2-FAF4-AE45-B26F-2EAB97729771}"/>
              </a:ext>
            </a:extLst>
          </p:cNvPr>
          <p:cNvSpPr txBox="1"/>
          <p:nvPr/>
        </p:nvSpPr>
        <p:spPr>
          <a:xfrm>
            <a:off x="914399" y="3205710"/>
            <a:ext cx="3961953" cy="328955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Avg Age &amp; High CMV (n=2193)</a:t>
            </a:r>
            <a:endParaRPr lang="en-US" sz="1200" dirty="0">
              <a:solidFill>
                <a:srgbClr val="00151E"/>
              </a:solidFill>
              <a:latin typeface="Segoe UI Light" panose="020B0502040204020203" pitchFamily="34" charset="0"/>
              <a:cs typeface="Segoe UI Light" panose="020B0502040204020203" pitchFamily="34" charset="0"/>
            </a:endParaRPr>
          </a:p>
          <a:p>
            <a:pPr marL="628650" lvl="1" indent="-171450">
              <a:lnSpc>
                <a:spcPct val="150000"/>
              </a:lnSpc>
              <a:buFont typeface="Arial" panose="020B0604020202020204" pitchFamily="34" charset="0"/>
              <a:buChar char="•"/>
              <a:defRPr/>
            </a:pPr>
            <a:r>
              <a:rPr kumimoji="0" lang="en-US" sz="12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Business</a:t>
            </a:r>
            <a:r>
              <a:rPr lang="en-US" sz="1200" dirty="0">
                <a:solidFill>
                  <a:srgbClr val="00151E"/>
                </a:solidFill>
                <a:latin typeface="Segoe UI Light" panose="020B0502040204020203" pitchFamily="34" charset="0"/>
                <a:cs typeface="Segoe UI Light" panose="020B0502040204020203" pitchFamily="34" charset="0"/>
              </a:rPr>
              <a:t> should hold them, but they are highly valuable already.</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Avg Age &amp; Low CMV (n=2681)</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Business could try to increase premiums of these highly volatile customers.</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Old Age &amp; Avg CMV (n=2353)</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These have higher yearly salary it might be possible to increase their values with higher premiums.</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Young Age &amp; Avg CMV (n=2841)</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These are clients whose monetary value could be increased over time with marketing campaigns.</a:t>
            </a: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4"/>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72260"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5400" b="1" dirty="0">
                <a:solidFill>
                  <a:srgbClr val="E53223"/>
                </a:solidFill>
                <a:latin typeface="Segoe UI" panose="020B0502040204020203" pitchFamily="34" charset="0"/>
                <a:ea typeface="Inter" panose="020B0502030000000004" pitchFamily="34" charset="0"/>
                <a:cs typeface="Segoe UI" panose="020B0502040204020203" pitchFamily="34" charset="0"/>
              </a:rPr>
              <a:t>Customer Scorer Model</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350730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2747178919"/>
              </p:ext>
            </p:extLst>
          </p:nvPr>
        </p:nvGraphicFramePr>
        <p:xfrm>
          <a:off x="5213417" y="1052474"/>
          <a:ext cx="6334760" cy="5464912"/>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6598672" y="73261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914400" y="1971020"/>
            <a:ext cx="4299017"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b="1"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Other considerations</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4"/>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72260"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Scorer Model</a:t>
            </a:r>
          </a:p>
        </p:txBody>
      </p:sp>
      <p:sp>
        <p:nvSpPr>
          <p:cNvPr id="2" name="CaixaDeTexto 1">
            <a:extLst>
              <a:ext uri="{FF2B5EF4-FFF2-40B4-BE49-F238E27FC236}">
                <a16:creationId xmlns:a16="http://schemas.microsoft.com/office/drawing/2014/main" id="{F04F1194-BF95-4E7F-95A7-C86B8BEC1E56}"/>
              </a:ext>
            </a:extLst>
          </p:cNvPr>
          <p:cNvSpPr txBox="1"/>
          <p:nvPr/>
        </p:nvSpPr>
        <p:spPr>
          <a:xfrm flipH="1">
            <a:off x="914399" y="2447316"/>
            <a:ext cx="4299017" cy="2031325"/>
          </a:xfrm>
          <a:prstGeom prst="rect">
            <a:avLst/>
          </a:prstGeom>
          <a:noFill/>
        </p:spPr>
        <p:txBody>
          <a:bodyPr wrap="square" rtlCol="0">
            <a:spAutoFit/>
          </a:bodyPr>
          <a:lstStyle/>
          <a:p>
            <a:r>
              <a:rPr lang="pt-PT" dirty="0" err="1"/>
              <a:t>The</a:t>
            </a:r>
            <a:r>
              <a:rPr lang="pt-PT" dirty="0"/>
              <a:t> </a:t>
            </a:r>
            <a:r>
              <a:rPr lang="pt-PT" dirty="0" err="1"/>
              <a:t>premiums</a:t>
            </a:r>
            <a:r>
              <a:rPr lang="pt-PT" dirty="0"/>
              <a:t> are </a:t>
            </a:r>
            <a:r>
              <a:rPr lang="pt-PT" dirty="0" err="1"/>
              <a:t>also</a:t>
            </a:r>
            <a:r>
              <a:rPr lang="pt-PT" dirty="0"/>
              <a:t> </a:t>
            </a:r>
            <a:r>
              <a:rPr lang="pt-PT" dirty="0" err="1"/>
              <a:t>slightly</a:t>
            </a:r>
            <a:r>
              <a:rPr lang="pt-PT" dirty="0"/>
              <a:t> </a:t>
            </a:r>
            <a:r>
              <a:rPr lang="pt-PT" dirty="0" err="1"/>
              <a:t>different</a:t>
            </a:r>
            <a:r>
              <a:rPr lang="pt-PT" dirty="0"/>
              <a:t> </a:t>
            </a:r>
            <a:r>
              <a:rPr lang="pt-PT" dirty="0" err="1"/>
              <a:t>between</a:t>
            </a:r>
            <a:r>
              <a:rPr lang="pt-PT" dirty="0"/>
              <a:t> </a:t>
            </a:r>
            <a:r>
              <a:rPr lang="pt-PT" dirty="0" err="1"/>
              <a:t>the</a:t>
            </a:r>
            <a:r>
              <a:rPr lang="pt-PT" dirty="0"/>
              <a:t> </a:t>
            </a:r>
            <a:r>
              <a:rPr lang="pt-PT" dirty="0" err="1"/>
              <a:t>segments</a:t>
            </a:r>
            <a:r>
              <a:rPr lang="pt-PT" dirty="0"/>
              <a:t>. </a:t>
            </a:r>
            <a:r>
              <a:rPr lang="pt-PT" dirty="0" err="1"/>
              <a:t>The</a:t>
            </a:r>
            <a:r>
              <a:rPr lang="pt-PT" dirty="0"/>
              <a:t> </a:t>
            </a:r>
            <a:r>
              <a:rPr lang="pt-PT" dirty="0" err="1"/>
              <a:t>customers</a:t>
            </a:r>
            <a:r>
              <a:rPr lang="pt-PT" dirty="0"/>
              <a:t> </a:t>
            </a:r>
            <a:r>
              <a:rPr lang="pt-PT" dirty="0" err="1"/>
              <a:t>who</a:t>
            </a:r>
            <a:r>
              <a:rPr lang="pt-PT" dirty="0"/>
              <a:t> pay </a:t>
            </a:r>
            <a:r>
              <a:rPr lang="pt-PT" dirty="0" err="1"/>
              <a:t>higher</a:t>
            </a:r>
            <a:r>
              <a:rPr lang="pt-PT" dirty="0"/>
              <a:t> </a:t>
            </a:r>
            <a:r>
              <a:rPr lang="pt-PT" dirty="0" err="1"/>
              <a:t>premiums</a:t>
            </a:r>
            <a:r>
              <a:rPr lang="pt-PT" dirty="0"/>
              <a:t> in Motor, are </a:t>
            </a:r>
            <a:r>
              <a:rPr lang="pt-PT" dirty="0" err="1"/>
              <a:t>also</a:t>
            </a:r>
            <a:r>
              <a:rPr lang="pt-PT" dirty="0"/>
              <a:t> </a:t>
            </a:r>
            <a:r>
              <a:rPr lang="pt-PT" dirty="0" err="1"/>
              <a:t>those</a:t>
            </a:r>
            <a:r>
              <a:rPr lang="pt-PT" dirty="0"/>
              <a:t> </a:t>
            </a:r>
            <a:r>
              <a:rPr lang="pt-PT" dirty="0" err="1"/>
              <a:t>who</a:t>
            </a:r>
            <a:r>
              <a:rPr lang="pt-PT" dirty="0"/>
              <a:t> </a:t>
            </a:r>
            <a:r>
              <a:rPr lang="pt-PT" dirty="0" err="1"/>
              <a:t>either</a:t>
            </a:r>
            <a:r>
              <a:rPr lang="pt-PT" dirty="0"/>
              <a:t> are </a:t>
            </a:r>
            <a:r>
              <a:rPr lang="pt-PT" dirty="0" err="1"/>
              <a:t>highly</a:t>
            </a:r>
            <a:r>
              <a:rPr lang="pt-PT" dirty="0"/>
              <a:t> </a:t>
            </a:r>
            <a:r>
              <a:rPr lang="pt-PT" dirty="0" err="1"/>
              <a:t>valuable</a:t>
            </a:r>
            <a:r>
              <a:rPr lang="pt-PT" dirty="0"/>
              <a:t> </a:t>
            </a:r>
            <a:r>
              <a:rPr lang="pt-PT" dirty="0" err="1"/>
              <a:t>or</a:t>
            </a:r>
            <a:r>
              <a:rPr lang="pt-PT" dirty="0"/>
              <a:t> </a:t>
            </a:r>
            <a:r>
              <a:rPr lang="pt-PT" dirty="0" err="1"/>
              <a:t>almost</a:t>
            </a:r>
            <a:r>
              <a:rPr lang="pt-PT" dirty="0"/>
              <a:t> a </a:t>
            </a:r>
            <a:r>
              <a:rPr lang="pt-PT" dirty="0" err="1"/>
              <a:t>burden</a:t>
            </a:r>
            <a:r>
              <a:rPr lang="pt-PT" dirty="0"/>
              <a:t> to </a:t>
            </a:r>
            <a:r>
              <a:rPr lang="pt-PT" dirty="0" err="1"/>
              <a:t>the</a:t>
            </a:r>
            <a:r>
              <a:rPr lang="pt-PT" dirty="0"/>
              <a:t> </a:t>
            </a:r>
            <a:r>
              <a:rPr lang="pt-PT" dirty="0" err="1"/>
              <a:t>company</a:t>
            </a:r>
            <a:r>
              <a:rPr lang="pt-PT" dirty="0"/>
              <a:t>. </a:t>
            </a:r>
            <a:r>
              <a:rPr lang="pt-PT" dirty="0" err="1"/>
              <a:t>The</a:t>
            </a:r>
            <a:r>
              <a:rPr lang="pt-PT" dirty="0"/>
              <a:t> more </a:t>
            </a:r>
            <a:r>
              <a:rPr lang="pt-PT" dirty="0" err="1"/>
              <a:t>stable</a:t>
            </a:r>
            <a:r>
              <a:rPr lang="pt-PT" dirty="0"/>
              <a:t> </a:t>
            </a:r>
            <a:r>
              <a:rPr lang="pt-PT" dirty="0" err="1"/>
              <a:t>customers</a:t>
            </a:r>
            <a:r>
              <a:rPr lang="pt-PT" dirty="0"/>
              <a:t> </a:t>
            </a:r>
            <a:r>
              <a:rPr lang="pt-PT" dirty="0" err="1"/>
              <a:t>search</a:t>
            </a:r>
            <a:r>
              <a:rPr lang="pt-PT" dirty="0"/>
              <a:t> for </a:t>
            </a:r>
            <a:r>
              <a:rPr lang="pt-PT" dirty="0" err="1"/>
              <a:t>different</a:t>
            </a:r>
            <a:r>
              <a:rPr lang="pt-PT" dirty="0"/>
              <a:t> </a:t>
            </a:r>
            <a:r>
              <a:rPr lang="pt-PT" dirty="0" err="1"/>
              <a:t>products</a:t>
            </a:r>
            <a:r>
              <a:rPr lang="pt-PT" dirty="0"/>
              <a:t>.</a:t>
            </a:r>
          </a:p>
        </p:txBody>
      </p:sp>
      <p:sp>
        <p:nvSpPr>
          <p:cNvPr id="4" name="CaixaDeTexto 3">
            <a:extLst>
              <a:ext uri="{FF2B5EF4-FFF2-40B4-BE49-F238E27FC236}">
                <a16:creationId xmlns:a16="http://schemas.microsoft.com/office/drawing/2014/main" id="{A3DD7310-2A00-4036-8953-A80938AD934E}"/>
              </a:ext>
            </a:extLst>
          </p:cNvPr>
          <p:cNvSpPr txBox="1"/>
          <p:nvPr/>
        </p:nvSpPr>
        <p:spPr>
          <a:xfrm>
            <a:off x="871215" y="4677938"/>
            <a:ext cx="4385388" cy="369332"/>
          </a:xfrm>
          <a:prstGeom prst="rect">
            <a:avLst/>
          </a:prstGeom>
          <a:noFill/>
        </p:spPr>
        <p:txBody>
          <a:bodyPr wrap="square" rtlCol="0">
            <a:spAutoFit/>
          </a:bodyPr>
          <a:lstStyle/>
          <a:p>
            <a:r>
              <a:rPr lang="pt-PT" dirty="0"/>
              <a:t>Pros e </a:t>
            </a:r>
            <a:r>
              <a:rPr lang="pt-PT" dirty="0" err="1"/>
              <a:t>Cons</a:t>
            </a:r>
            <a:r>
              <a:rPr lang="pt-PT" dirty="0"/>
              <a:t> </a:t>
            </a:r>
            <a:r>
              <a:rPr lang="pt-PT" dirty="0" err="1"/>
              <a:t>of</a:t>
            </a:r>
            <a:r>
              <a:rPr lang="pt-PT" dirty="0"/>
              <a:t> DBSCAN (</a:t>
            </a:r>
            <a:r>
              <a:rPr lang="pt-PT" dirty="0" err="1"/>
              <a:t>the</a:t>
            </a:r>
            <a:r>
              <a:rPr lang="pt-PT" dirty="0"/>
              <a:t> </a:t>
            </a:r>
            <a:r>
              <a:rPr lang="pt-PT" dirty="0" err="1"/>
              <a:t>algorithm</a:t>
            </a:r>
            <a:r>
              <a:rPr lang="pt-PT" dirty="0"/>
              <a:t> </a:t>
            </a:r>
            <a:r>
              <a:rPr lang="pt-PT" dirty="0" err="1"/>
              <a:t>used</a:t>
            </a:r>
            <a:r>
              <a:rPr lang="pt-PT" dirty="0"/>
              <a:t>)</a:t>
            </a:r>
          </a:p>
        </p:txBody>
      </p:sp>
      <p:sp>
        <p:nvSpPr>
          <p:cNvPr id="6" name="CaixaDeTexto 5">
            <a:extLst>
              <a:ext uri="{FF2B5EF4-FFF2-40B4-BE49-F238E27FC236}">
                <a16:creationId xmlns:a16="http://schemas.microsoft.com/office/drawing/2014/main" id="{DEB40E6A-1707-4E6D-928C-1F19E45E5397}"/>
              </a:ext>
            </a:extLst>
          </p:cNvPr>
          <p:cNvSpPr txBox="1"/>
          <p:nvPr/>
        </p:nvSpPr>
        <p:spPr>
          <a:xfrm>
            <a:off x="1001845" y="5047270"/>
            <a:ext cx="4217438" cy="1477328"/>
          </a:xfrm>
          <a:prstGeom prst="rect">
            <a:avLst/>
          </a:prstGeom>
          <a:noFill/>
        </p:spPr>
        <p:txBody>
          <a:bodyPr wrap="square" numCol="2" rtlCol="0">
            <a:spAutoFit/>
          </a:bodyPr>
          <a:lstStyle/>
          <a:p>
            <a:r>
              <a:rPr lang="pt-PT" dirty="0"/>
              <a:t>Pros:</a:t>
            </a:r>
          </a:p>
          <a:p>
            <a:pPr marL="285750" indent="-285750">
              <a:buFont typeface="Arial" panose="020B0604020202020204" pitchFamily="34" charset="0"/>
              <a:buChar char="•"/>
            </a:pPr>
            <a:r>
              <a:rPr lang="pt-PT" dirty="0"/>
              <a:t>Fast training;</a:t>
            </a:r>
          </a:p>
          <a:p>
            <a:pPr marL="285750" indent="-285750">
              <a:buFont typeface="Arial" panose="020B0604020202020204" pitchFamily="34" charset="0"/>
              <a:buChar char="•"/>
            </a:pPr>
            <a:r>
              <a:rPr lang="pt-PT" dirty="0" err="1"/>
              <a:t>Outlier</a:t>
            </a:r>
            <a:r>
              <a:rPr lang="pt-PT" dirty="0"/>
              <a:t> </a:t>
            </a:r>
            <a:r>
              <a:rPr lang="pt-PT" dirty="0" err="1"/>
              <a:t>rubust</a:t>
            </a:r>
            <a:r>
              <a:rPr lang="pt-PT" dirty="0"/>
              <a:t>;</a:t>
            </a:r>
          </a:p>
          <a:p>
            <a:pPr marL="285750" indent="-285750">
              <a:buFont typeface="Arial" panose="020B0604020202020204" pitchFamily="34" charset="0"/>
              <a:buChar char="•"/>
            </a:pPr>
            <a:endParaRPr lang="pt-PT" dirty="0"/>
          </a:p>
          <a:p>
            <a:endParaRPr lang="pt-PT" dirty="0"/>
          </a:p>
          <a:p>
            <a:r>
              <a:rPr lang="pt-PT" dirty="0" err="1"/>
              <a:t>Cons</a:t>
            </a:r>
            <a:r>
              <a:rPr lang="pt-PT" dirty="0"/>
              <a:t>:</a:t>
            </a:r>
          </a:p>
          <a:p>
            <a:pPr marL="285750" indent="-285750">
              <a:buFont typeface="Arial" panose="020B0604020202020204" pitchFamily="34" charset="0"/>
              <a:buChar char="•"/>
            </a:pPr>
            <a:r>
              <a:rPr lang="pt-PT" dirty="0" err="1"/>
              <a:t>Unstable</a:t>
            </a:r>
            <a:r>
              <a:rPr lang="pt-PT" dirty="0"/>
              <a:t>;</a:t>
            </a:r>
          </a:p>
          <a:p>
            <a:pPr marL="285750" indent="-285750">
              <a:buFont typeface="Arial" panose="020B0604020202020204" pitchFamily="34" charset="0"/>
              <a:buChar char="•"/>
            </a:pPr>
            <a:r>
              <a:rPr lang="pt-PT" dirty="0" err="1"/>
              <a:t>Difficult</a:t>
            </a:r>
            <a:r>
              <a:rPr lang="pt-PT" dirty="0"/>
              <a:t> to parametrize; </a:t>
            </a:r>
          </a:p>
          <a:p>
            <a:pPr marL="285750" indent="-285750">
              <a:buFont typeface="Arial" panose="020B0604020202020204" pitchFamily="34" charset="0"/>
              <a:buChar char="•"/>
            </a:pPr>
            <a:endParaRPr lang="pt-PT" dirty="0"/>
          </a:p>
        </p:txBody>
      </p:sp>
      <p:cxnSp>
        <p:nvCxnSpPr>
          <p:cNvPr id="8" name="Conexão reta 7">
            <a:extLst>
              <a:ext uri="{FF2B5EF4-FFF2-40B4-BE49-F238E27FC236}">
                <a16:creationId xmlns:a16="http://schemas.microsoft.com/office/drawing/2014/main" id="{A2E83EE6-3A47-4E01-B2A0-D169A311105B}"/>
              </a:ext>
            </a:extLst>
          </p:cNvPr>
          <p:cNvCxnSpPr/>
          <p:nvPr/>
        </p:nvCxnSpPr>
        <p:spPr>
          <a:xfrm>
            <a:off x="447869" y="4563447"/>
            <a:ext cx="476554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E5D15C38-8659-4491-A9FB-31F86ACAB1E5}"/>
              </a:ext>
            </a:extLst>
          </p:cNvPr>
          <p:cNvSpPr txBox="1"/>
          <p:nvPr/>
        </p:nvSpPr>
        <p:spPr>
          <a:xfrm>
            <a:off x="151773" y="6332720"/>
            <a:ext cx="5024324" cy="369332"/>
          </a:xfrm>
          <a:prstGeom prst="rect">
            <a:avLst/>
          </a:prstGeom>
          <a:noFill/>
        </p:spPr>
        <p:txBody>
          <a:bodyPr wrap="none" rtlCol="0">
            <a:spAutoFit/>
          </a:bodyPr>
          <a:lstStyle/>
          <a:p>
            <a:r>
              <a:rPr lang="pt-PT" sz="1200" dirty="0" err="1"/>
              <a:t>Silhouette</a:t>
            </a:r>
            <a:r>
              <a:rPr lang="pt-PT" sz="1200" dirty="0"/>
              <a:t>: </a:t>
            </a:r>
            <a:r>
              <a:rPr lang="pt-PT" sz="1200" dirty="0">
                <a:solidFill>
                  <a:schemeClr val="accent5"/>
                </a:solidFill>
              </a:rPr>
              <a:t>0.06</a:t>
            </a:r>
            <a:r>
              <a:rPr lang="pt-PT" sz="1200" dirty="0"/>
              <a:t> | </a:t>
            </a:r>
            <a:r>
              <a:rPr lang="pt-PT" sz="1200" dirty="0" err="1"/>
              <a:t>Variance</a:t>
            </a:r>
            <a:r>
              <a:rPr lang="pt-PT" sz="1200" dirty="0"/>
              <a:t> </a:t>
            </a:r>
            <a:r>
              <a:rPr lang="pt-PT" sz="1200" dirty="0" err="1"/>
              <a:t>Criterion</a:t>
            </a:r>
            <a:r>
              <a:rPr lang="pt-PT" sz="1200" dirty="0"/>
              <a:t> Ratio: </a:t>
            </a:r>
            <a:r>
              <a:rPr lang="pt-PT" sz="1200" dirty="0">
                <a:solidFill>
                  <a:srgbClr val="92D050"/>
                </a:solidFill>
              </a:rPr>
              <a:t>2745</a:t>
            </a:r>
            <a:r>
              <a:rPr lang="pt-PT" sz="1200" dirty="0"/>
              <a:t> | </a:t>
            </a:r>
            <a:r>
              <a:rPr lang="pt-PT" sz="1200" dirty="0" err="1"/>
              <a:t>Davies</a:t>
            </a:r>
            <a:r>
              <a:rPr lang="pt-PT" sz="1200" dirty="0"/>
              <a:t> </a:t>
            </a:r>
            <a:r>
              <a:rPr lang="pt-PT" sz="1200" dirty="0" err="1"/>
              <a:t>Bouldin</a:t>
            </a:r>
            <a:r>
              <a:rPr lang="pt-PT" sz="1200" dirty="0"/>
              <a:t> Score: </a:t>
            </a:r>
            <a:r>
              <a:rPr lang="pt-PT" sz="1200" dirty="0">
                <a:solidFill>
                  <a:srgbClr val="FFC000"/>
                </a:solidFill>
              </a:rPr>
              <a:t>4.56</a:t>
            </a:r>
            <a:r>
              <a:rPr lang="pt-PT" dirty="0"/>
              <a:t> </a:t>
            </a:r>
          </a:p>
        </p:txBody>
      </p:sp>
    </p:spTree>
    <p:extLst>
      <p:ext uri="{BB962C8B-B14F-4D97-AF65-F5344CB8AC3E}">
        <p14:creationId xmlns:p14="http://schemas.microsoft.com/office/powerpoint/2010/main" val="1370116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38B4995-0027-BB46-9A14-620D9D40D4E1}"/>
              </a:ext>
            </a:extLst>
          </p:cNvPr>
          <p:cNvGraphicFramePr/>
          <p:nvPr>
            <p:extLst>
              <p:ext uri="{D42A27DB-BD31-4B8C-83A1-F6EECF244321}">
                <p14:modId xmlns:p14="http://schemas.microsoft.com/office/powerpoint/2010/main" val="3876144434"/>
              </p:ext>
            </p:extLst>
          </p:nvPr>
        </p:nvGraphicFramePr>
        <p:xfrm>
          <a:off x="5124450" y="840338"/>
          <a:ext cx="6760792" cy="5784770"/>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E2129C03-37EA-BD40-8FF8-1EF7866B0451}"/>
              </a:ext>
            </a:extLst>
          </p:cNvPr>
          <p:cNvSpPr/>
          <p:nvPr/>
        </p:nvSpPr>
        <p:spPr>
          <a:xfrm>
            <a:off x="5313173" y="201385"/>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0" name="CaixaDeTexto 99">
            <a:extLst>
              <a:ext uri="{FF2B5EF4-FFF2-40B4-BE49-F238E27FC236}">
                <a16:creationId xmlns:a16="http://schemas.microsoft.com/office/drawing/2014/main" id="{0DF0C3DE-A102-244D-9CB7-413666F626A1}"/>
              </a:ext>
            </a:extLst>
          </p:cNvPr>
          <p:cNvSpPr txBox="1"/>
          <p:nvPr/>
        </p:nvSpPr>
        <p:spPr>
          <a:xfrm>
            <a:off x="707318" y="2040436"/>
            <a:ext cx="4605855" cy="978729"/>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This model was constructed with the Agglomerative Clustering algorithm. Its goal is to segment the clients who have more tendency to certain Lines of Business.</a:t>
            </a:r>
          </a:p>
        </p:txBody>
      </p:sp>
      <p:sp>
        <p:nvSpPr>
          <p:cNvPr id="11" name="TextBox 10">
            <a:extLst>
              <a:ext uri="{FF2B5EF4-FFF2-40B4-BE49-F238E27FC236}">
                <a16:creationId xmlns:a16="http://schemas.microsoft.com/office/drawing/2014/main" id="{884139F2-FAF4-AE45-B26F-2EAB97729771}"/>
              </a:ext>
            </a:extLst>
          </p:cNvPr>
          <p:cNvSpPr txBox="1"/>
          <p:nvPr/>
        </p:nvSpPr>
        <p:spPr>
          <a:xfrm>
            <a:off x="914400" y="3088582"/>
            <a:ext cx="3961953" cy="356655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Average Customer (n=3723)</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Has an average premium on every LOB.</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HouseLife</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(n=1195)</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Customers have above average premiums on House and Life.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Motor (n=4669)</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Highest paying customers on the Motor LOB.</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Segment </a:t>
            </a:r>
            <a:r>
              <a:rPr kumimoji="0" lang="en-US" sz="1200" b="1"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HouseHealth</a:t>
            </a:r>
            <a:r>
              <a:rPr kumimoji="0" lang="en-US" sz="1200" b="1"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(n=419)</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These customers have above average premiums on Household and Health.</a:t>
            </a:r>
          </a:p>
          <a:p>
            <a:pPr>
              <a:lnSpc>
                <a:spcPct val="150000"/>
              </a:lnSpc>
              <a:defRPr/>
            </a:pPr>
            <a:r>
              <a:rPr lang="en-US" dirty="0">
                <a:solidFill>
                  <a:srgbClr val="00151E"/>
                </a:solidFill>
                <a:latin typeface="Segoe UI Light" panose="020B0502040204020203" pitchFamily="34" charset="0"/>
                <a:cs typeface="Segoe UI Light" panose="020B0502040204020203" pitchFamily="34" charset="0"/>
              </a:rPr>
              <a:t>Segment </a:t>
            </a:r>
            <a:r>
              <a:rPr lang="en-US" b="1" dirty="0">
                <a:solidFill>
                  <a:srgbClr val="00151E"/>
                </a:solidFill>
                <a:latin typeface="Segoe UI Light" panose="020B0502040204020203" pitchFamily="34" charset="0"/>
                <a:cs typeface="Segoe UI Light" panose="020B0502040204020203" pitchFamily="34" charset="0"/>
              </a:rPr>
              <a:t>Low Value (n=237)</a:t>
            </a:r>
          </a:p>
          <a:p>
            <a:pPr marL="742950" lvl="1" indent="-2857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The company owns, on average, money to these customers in the Household Line of Business.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4"/>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05855"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Lobs Model</a:t>
            </a:r>
          </a:p>
        </p:txBody>
      </p:sp>
    </p:spTree>
    <p:extLst>
      <p:ext uri="{BB962C8B-B14F-4D97-AF65-F5344CB8AC3E}">
        <p14:creationId xmlns:p14="http://schemas.microsoft.com/office/powerpoint/2010/main" val="241030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2129C03-37EA-BD40-8FF8-1EF7866B0451}"/>
              </a:ext>
            </a:extLst>
          </p:cNvPr>
          <p:cNvSpPr/>
          <p:nvPr/>
        </p:nvSpPr>
        <p:spPr>
          <a:xfrm>
            <a:off x="5313173" y="201385"/>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rgbClr val="E53223"/>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84139F2-FAF4-AE45-B26F-2EAB97729771}"/>
              </a:ext>
            </a:extLst>
          </p:cNvPr>
          <p:cNvSpPr txBox="1"/>
          <p:nvPr/>
        </p:nvSpPr>
        <p:spPr>
          <a:xfrm>
            <a:off x="914400" y="2303959"/>
            <a:ext cx="4076700" cy="107356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Age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atr_cust_age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Gross Monthly Salary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amt_gms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Customer Monetary Value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amt_cmv</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and Total Premium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amt_premium_total</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are not well separated in this segmentation. </a:t>
            </a:r>
          </a:p>
        </p:txBody>
      </p:sp>
      <p:grpSp>
        <p:nvGrpSpPr>
          <p:cNvPr id="13" name="Group 12">
            <a:extLst>
              <a:ext uri="{FF2B5EF4-FFF2-40B4-BE49-F238E27FC236}">
                <a16:creationId xmlns:a16="http://schemas.microsoft.com/office/drawing/2014/main" id="{F0FCC5BB-0264-3C45-B398-705842F0BB61}"/>
              </a:ext>
            </a:extLst>
          </p:cNvPr>
          <p:cNvGrpSpPr/>
          <p:nvPr/>
        </p:nvGrpSpPr>
        <p:grpSpPr>
          <a:xfrm>
            <a:off x="11010789" y="152400"/>
            <a:ext cx="1161712" cy="6580430"/>
            <a:chOff x="11010789" y="152400"/>
            <a:chExt cx="1161712" cy="6580430"/>
          </a:xfrm>
        </p:grpSpPr>
        <p:sp>
          <p:nvSpPr>
            <p:cNvPr id="14" name="CaixaDeTexto 189">
              <a:extLst>
                <a:ext uri="{FF2B5EF4-FFF2-40B4-BE49-F238E27FC236}">
                  <a16:creationId xmlns:a16="http://schemas.microsoft.com/office/drawing/2014/main" id="{0DDB8A30-ABEB-E84E-9C39-D5C9724A3739}"/>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85518F11-08B3-144F-BA07-A442616450E6}"/>
                </a:ext>
              </a:extLst>
            </p:cNvPr>
            <p:cNvPicPr>
              <a:picLocks noChangeAspect="1"/>
            </p:cNvPicPr>
            <p:nvPr/>
          </p:nvPicPr>
          <p:blipFill>
            <a:blip r:embed="rId3"/>
            <a:srcRect/>
            <a:stretch/>
          </p:blipFill>
          <p:spPr>
            <a:xfrm>
              <a:off x="11010789" y="152400"/>
              <a:ext cx="1074776" cy="389895"/>
            </a:xfrm>
            <a:prstGeom prst="rect">
              <a:avLst/>
            </a:prstGeom>
          </p:spPr>
        </p:pic>
      </p:grpSp>
      <p:sp>
        <p:nvSpPr>
          <p:cNvPr id="18" name="TextBox 59">
            <a:extLst>
              <a:ext uri="{FF2B5EF4-FFF2-40B4-BE49-F238E27FC236}">
                <a16:creationId xmlns:a16="http://schemas.microsoft.com/office/drawing/2014/main" id="{D075FDA4-5973-401C-B69C-C197993EAC47}"/>
              </a:ext>
            </a:extLst>
          </p:cNvPr>
          <p:cNvSpPr txBox="1"/>
          <p:nvPr/>
        </p:nvSpPr>
        <p:spPr>
          <a:xfrm>
            <a:off x="914400" y="382893"/>
            <a:ext cx="4605855" cy="15881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Customer Lobs Model</a:t>
            </a:r>
          </a:p>
        </p:txBody>
      </p:sp>
      <p:sp>
        <p:nvSpPr>
          <p:cNvPr id="12" name="CaixaDeTexto 99">
            <a:extLst>
              <a:ext uri="{FF2B5EF4-FFF2-40B4-BE49-F238E27FC236}">
                <a16:creationId xmlns:a16="http://schemas.microsoft.com/office/drawing/2014/main" id="{3AD60BB9-9619-4E77-BDE7-D32ADDEC97F0}"/>
              </a:ext>
            </a:extLst>
          </p:cNvPr>
          <p:cNvSpPr txBox="1"/>
          <p:nvPr/>
        </p:nvSpPr>
        <p:spPr>
          <a:xfrm>
            <a:off x="914400" y="1971020"/>
            <a:ext cx="4299017"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en-US" sz="1600" b="1" dirty="0">
                <a:solidFill>
                  <a:srgbClr val="101528"/>
                </a:solidFill>
                <a:latin typeface="Segoe UI Light" panose="020B0502040204020203" pitchFamily="34" charset="0"/>
                <a:ea typeface="Batang" panose="020B0503020000020004" pitchFamily="18" charset="-127"/>
                <a:cs typeface="Segoe UI Light" panose="020B0502040204020203" pitchFamily="34" charset="0"/>
              </a:rPr>
              <a:t>Other considerations</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pic>
        <p:nvPicPr>
          <p:cNvPr id="4" name="Imagem 3">
            <a:extLst>
              <a:ext uri="{FF2B5EF4-FFF2-40B4-BE49-F238E27FC236}">
                <a16:creationId xmlns:a16="http://schemas.microsoft.com/office/drawing/2014/main" id="{438C3FB8-598A-4C9E-B150-B97303357C0E}"/>
              </a:ext>
            </a:extLst>
          </p:cNvPr>
          <p:cNvPicPr>
            <a:picLocks noChangeAspect="1"/>
          </p:cNvPicPr>
          <p:nvPr/>
        </p:nvPicPr>
        <p:blipFill>
          <a:blip r:embed="rId4"/>
          <a:stretch>
            <a:fillRect/>
          </a:stretch>
        </p:blipFill>
        <p:spPr>
          <a:xfrm>
            <a:off x="5072204" y="929514"/>
            <a:ext cx="6862159" cy="5587871"/>
          </a:xfrm>
          <a:prstGeom prst="rect">
            <a:avLst/>
          </a:prstGeom>
        </p:spPr>
      </p:pic>
      <p:sp>
        <p:nvSpPr>
          <p:cNvPr id="16" name="CaixaDeTexto 15">
            <a:extLst>
              <a:ext uri="{FF2B5EF4-FFF2-40B4-BE49-F238E27FC236}">
                <a16:creationId xmlns:a16="http://schemas.microsoft.com/office/drawing/2014/main" id="{B61F94B7-289E-4E33-B72B-92D26B381BA7}"/>
              </a:ext>
            </a:extLst>
          </p:cNvPr>
          <p:cNvSpPr txBox="1"/>
          <p:nvPr/>
        </p:nvSpPr>
        <p:spPr>
          <a:xfrm>
            <a:off x="491865" y="4077863"/>
            <a:ext cx="4385388" cy="369332"/>
          </a:xfrm>
          <a:prstGeom prst="rect">
            <a:avLst/>
          </a:prstGeom>
          <a:noFill/>
        </p:spPr>
        <p:txBody>
          <a:bodyPr wrap="square" rtlCol="0">
            <a:spAutoFit/>
          </a:bodyPr>
          <a:lstStyle/>
          <a:p>
            <a:r>
              <a:rPr lang="pt-PT" dirty="0"/>
              <a:t>Pros e </a:t>
            </a:r>
            <a:r>
              <a:rPr lang="pt-PT" dirty="0" err="1"/>
              <a:t>Cons</a:t>
            </a:r>
            <a:r>
              <a:rPr lang="pt-PT" dirty="0"/>
              <a:t> </a:t>
            </a:r>
            <a:r>
              <a:rPr lang="pt-PT" dirty="0" err="1"/>
              <a:t>of</a:t>
            </a:r>
            <a:r>
              <a:rPr lang="pt-PT" dirty="0"/>
              <a:t> </a:t>
            </a:r>
            <a:r>
              <a:rPr lang="pt-PT" dirty="0" err="1"/>
              <a:t>Agglomerative</a:t>
            </a:r>
            <a:r>
              <a:rPr lang="pt-PT" dirty="0"/>
              <a:t> </a:t>
            </a:r>
            <a:r>
              <a:rPr lang="pt-PT" dirty="0" err="1"/>
              <a:t>Clustering</a:t>
            </a:r>
            <a:endParaRPr lang="pt-PT" dirty="0"/>
          </a:p>
        </p:txBody>
      </p:sp>
      <p:sp>
        <p:nvSpPr>
          <p:cNvPr id="17" name="CaixaDeTexto 16">
            <a:extLst>
              <a:ext uri="{FF2B5EF4-FFF2-40B4-BE49-F238E27FC236}">
                <a16:creationId xmlns:a16="http://schemas.microsoft.com/office/drawing/2014/main" id="{C7A00475-827C-4891-9EE4-DC5AD31D479D}"/>
              </a:ext>
            </a:extLst>
          </p:cNvPr>
          <p:cNvSpPr txBox="1"/>
          <p:nvPr/>
        </p:nvSpPr>
        <p:spPr>
          <a:xfrm>
            <a:off x="491865" y="4659985"/>
            <a:ext cx="4301413" cy="1754326"/>
          </a:xfrm>
          <a:prstGeom prst="rect">
            <a:avLst/>
          </a:prstGeom>
          <a:noFill/>
        </p:spPr>
        <p:txBody>
          <a:bodyPr wrap="square" numCol="2" rtlCol="0">
            <a:spAutoFit/>
          </a:bodyPr>
          <a:lstStyle/>
          <a:p>
            <a:r>
              <a:rPr lang="pt-PT" dirty="0"/>
              <a:t>Pros:</a:t>
            </a:r>
          </a:p>
          <a:p>
            <a:pPr marL="285750" indent="-285750">
              <a:buFont typeface="Arial" panose="020B0604020202020204" pitchFamily="34" charset="0"/>
              <a:buChar char="•"/>
            </a:pPr>
            <a:r>
              <a:rPr lang="pt-PT" dirty="0"/>
              <a:t>Fast training;</a:t>
            </a:r>
          </a:p>
          <a:p>
            <a:pPr marL="285750" indent="-285750">
              <a:buFont typeface="Arial" panose="020B0604020202020204" pitchFamily="34" charset="0"/>
              <a:buChar char="•"/>
            </a:pPr>
            <a:r>
              <a:rPr lang="pt-PT" dirty="0" err="1"/>
              <a:t>Easy</a:t>
            </a:r>
            <a:r>
              <a:rPr lang="pt-PT" dirty="0"/>
              <a:t> to parametrize;</a:t>
            </a:r>
          </a:p>
          <a:p>
            <a:pPr marL="285750" indent="-285750">
              <a:buFont typeface="Arial" panose="020B0604020202020204" pitchFamily="34" charset="0"/>
              <a:buChar char="•"/>
            </a:pPr>
            <a:endParaRPr lang="pt-PT" dirty="0"/>
          </a:p>
          <a:p>
            <a:endParaRPr lang="pt-PT" dirty="0"/>
          </a:p>
          <a:p>
            <a:r>
              <a:rPr lang="pt-PT" dirty="0" err="1"/>
              <a:t>Cons</a:t>
            </a:r>
            <a:r>
              <a:rPr lang="pt-PT" dirty="0"/>
              <a:t>:</a:t>
            </a:r>
          </a:p>
          <a:p>
            <a:pPr marL="285750" indent="-285750">
              <a:buFont typeface="Arial" panose="020B0604020202020204" pitchFamily="34" charset="0"/>
              <a:buChar char="•"/>
            </a:pPr>
            <a:r>
              <a:rPr lang="pt-PT" dirty="0" err="1"/>
              <a:t>Unstable</a:t>
            </a:r>
            <a:r>
              <a:rPr lang="pt-PT" dirty="0"/>
              <a:t>;</a:t>
            </a:r>
          </a:p>
          <a:p>
            <a:pPr marL="285750" indent="-285750">
              <a:buFont typeface="Arial" panose="020B0604020202020204" pitchFamily="34" charset="0"/>
              <a:buChar char="•"/>
            </a:pPr>
            <a:r>
              <a:rPr lang="pt-PT" dirty="0"/>
              <a:t>No </a:t>
            </a:r>
            <a:r>
              <a:rPr lang="pt-PT" dirty="0" err="1"/>
              <a:t>direct</a:t>
            </a:r>
            <a:r>
              <a:rPr lang="pt-PT" dirty="0"/>
              <a:t> </a:t>
            </a:r>
            <a:r>
              <a:rPr lang="pt-PT" dirty="0" err="1"/>
              <a:t>way</a:t>
            </a:r>
            <a:r>
              <a:rPr lang="pt-PT" dirty="0"/>
              <a:t> to </a:t>
            </a:r>
            <a:r>
              <a:rPr lang="pt-PT" dirty="0" err="1"/>
              <a:t>segment</a:t>
            </a:r>
            <a:r>
              <a:rPr lang="pt-PT" dirty="0"/>
              <a:t> </a:t>
            </a:r>
            <a:r>
              <a:rPr lang="pt-PT" dirty="0" err="1"/>
              <a:t>new</a:t>
            </a:r>
            <a:r>
              <a:rPr lang="pt-PT" dirty="0"/>
              <a:t> </a:t>
            </a:r>
            <a:r>
              <a:rPr lang="pt-PT" dirty="0" err="1"/>
              <a:t>observation</a:t>
            </a:r>
            <a:r>
              <a:rPr lang="pt-PT" dirty="0"/>
              <a:t>;</a:t>
            </a:r>
          </a:p>
        </p:txBody>
      </p:sp>
      <p:cxnSp>
        <p:nvCxnSpPr>
          <p:cNvPr id="19" name="Conexão reta 18">
            <a:extLst>
              <a:ext uri="{FF2B5EF4-FFF2-40B4-BE49-F238E27FC236}">
                <a16:creationId xmlns:a16="http://schemas.microsoft.com/office/drawing/2014/main" id="{0665E53C-148D-443E-9913-B1024214F4C7}"/>
              </a:ext>
            </a:extLst>
          </p:cNvPr>
          <p:cNvCxnSpPr/>
          <p:nvPr/>
        </p:nvCxnSpPr>
        <p:spPr>
          <a:xfrm>
            <a:off x="68519" y="3963372"/>
            <a:ext cx="4765547"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AC752EE3-C3EA-434C-9D9C-9B3D484F01F5}"/>
              </a:ext>
            </a:extLst>
          </p:cNvPr>
          <p:cNvSpPr txBox="1"/>
          <p:nvPr/>
        </p:nvSpPr>
        <p:spPr>
          <a:xfrm>
            <a:off x="151773" y="6332720"/>
            <a:ext cx="5024324" cy="369332"/>
          </a:xfrm>
          <a:prstGeom prst="rect">
            <a:avLst/>
          </a:prstGeom>
          <a:noFill/>
        </p:spPr>
        <p:txBody>
          <a:bodyPr wrap="none" rtlCol="0">
            <a:spAutoFit/>
          </a:bodyPr>
          <a:lstStyle/>
          <a:p>
            <a:r>
              <a:rPr lang="pt-PT" sz="1200" dirty="0" err="1"/>
              <a:t>Silhouette</a:t>
            </a:r>
            <a:r>
              <a:rPr lang="pt-PT" sz="1200" dirty="0"/>
              <a:t>: </a:t>
            </a:r>
            <a:r>
              <a:rPr lang="pt-PT" sz="1200" dirty="0">
                <a:solidFill>
                  <a:schemeClr val="accent4"/>
                </a:solidFill>
              </a:rPr>
              <a:t>0.003</a:t>
            </a:r>
            <a:r>
              <a:rPr lang="pt-PT" sz="1200" dirty="0"/>
              <a:t> | </a:t>
            </a:r>
            <a:r>
              <a:rPr lang="pt-PT" sz="1200" dirty="0" err="1"/>
              <a:t>Variance</a:t>
            </a:r>
            <a:r>
              <a:rPr lang="pt-PT" sz="1200" dirty="0"/>
              <a:t> </a:t>
            </a:r>
            <a:r>
              <a:rPr lang="pt-PT" sz="1200" dirty="0" err="1"/>
              <a:t>Criterion</a:t>
            </a:r>
            <a:r>
              <a:rPr lang="pt-PT" sz="1200" dirty="0"/>
              <a:t> Ratio: </a:t>
            </a:r>
            <a:r>
              <a:rPr lang="pt-PT" sz="1200" dirty="0">
                <a:solidFill>
                  <a:srgbClr val="FFC000"/>
                </a:solidFill>
              </a:rPr>
              <a:t>809</a:t>
            </a:r>
            <a:r>
              <a:rPr lang="pt-PT" sz="1200" dirty="0"/>
              <a:t> | </a:t>
            </a:r>
            <a:r>
              <a:rPr lang="pt-PT" sz="1200" dirty="0" err="1"/>
              <a:t>Davies</a:t>
            </a:r>
            <a:r>
              <a:rPr lang="pt-PT" sz="1200" dirty="0"/>
              <a:t> </a:t>
            </a:r>
            <a:r>
              <a:rPr lang="pt-PT" sz="1200" dirty="0" err="1"/>
              <a:t>Bouldin</a:t>
            </a:r>
            <a:r>
              <a:rPr lang="pt-PT" sz="1200" dirty="0"/>
              <a:t> Score: </a:t>
            </a:r>
            <a:r>
              <a:rPr lang="pt-PT" sz="1200" dirty="0">
                <a:solidFill>
                  <a:srgbClr val="92D050"/>
                </a:solidFill>
              </a:rPr>
              <a:t>2.68</a:t>
            </a:r>
            <a:r>
              <a:rPr lang="pt-PT" dirty="0"/>
              <a:t> </a:t>
            </a:r>
          </a:p>
        </p:txBody>
      </p:sp>
    </p:spTree>
    <p:extLst>
      <p:ext uri="{BB962C8B-B14F-4D97-AF65-F5344CB8AC3E}">
        <p14:creationId xmlns:p14="http://schemas.microsoft.com/office/powerpoint/2010/main" val="14470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a:cxnSpLocks/>
              </p:cNvCxnSpPr>
              <p:nvPr/>
            </p:nvCxnSpPr>
            <p:spPr>
              <a:xfrm flipV="1">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Questions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89018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From understanding the data until which transformations to make.</a:t>
            </a: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45285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What was the last year of the dataset?</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customer age is when he became customer, or current age?</a:t>
            </a:r>
          </a:p>
          <a:p>
            <a:pPr marL="171450" indent="-171450">
              <a:lnSpc>
                <a:spcPct val="150000"/>
              </a:lnSpc>
              <a:spcAft>
                <a:spcPts val="600"/>
              </a:spcAft>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What trends and patterns are we searching for?</a:t>
            </a:r>
            <a:endPar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Which decisions to take based on the data we were observing?</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How do we define outliers and how to treat them.</a:t>
            </a: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282789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a:t>
            </a:r>
            <a:r>
              <a:rPr lang="en-US" sz="1400" dirty="0">
                <a:solidFill>
                  <a:srgbClr val="00151E"/>
                </a:solidFill>
                <a:latin typeface="Segoe UI Light" panose="020B0502040204020203" pitchFamily="34" charset="0"/>
                <a:cs typeface="Segoe UI Light" panose="020B0502040204020203" pitchFamily="34" charset="0"/>
              </a:rPr>
              <a:t>o we use simpler methods as in interquartile range to define outliers?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If instead we do binning, do we leave those observations in the dataset?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are the pros and cons of leaving the outlier candidates?</a:t>
            </a: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are the limits, and if these features make sense.</a:t>
            </a: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much time should we devote to brainstorming and creating new features?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validate their meaning in the real world?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Are they useful to the questions we are trying to answer? </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00151E"/>
                </a:solidFill>
                <a:latin typeface="Segoe UI" panose="020B0502040204020203" pitchFamily="34" charset="0"/>
                <a:cs typeface="Segoe UI" panose="020B0502040204020203" pitchFamily="34" charset="0"/>
              </a:rPr>
              <a:t>Outliers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New Features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2E2D2B"/>
                </a:solidFill>
                <a:latin typeface="Segoe UI" panose="020B0502040204020203" pitchFamily="34" charset="0"/>
                <a:cs typeface="Segoe UI" panose="020B0502040204020203" pitchFamily="34" charset="0"/>
              </a:rPr>
              <a:t>EDA</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2" name="Agrupar 1">
            <a:extLst>
              <a:ext uri="{FF2B5EF4-FFF2-40B4-BE49-F238E27FC236}">
                <a16:creationId xmlns:a16="http://schemas.microsoft.com/office/drawing/2014/main" id="{B8A8200D-B8C0-4C51-98A4-DA49291831DD}"/>
              </a:ext>
            </a:extLst>
          </p:cNvPr>
          <p:cNvGrpSpPr/>
          <p:nvPr/>
        </p:nvGrpSpPr>
        <p:grpSpPr>
          <a:xfrm>
            <a:off x="1326531" y="1423756"/>
            <a:ext cx="592184" cy="644453"/>
            <a:chOff x="1326531" y="1423756"/>
            <a:chExt cx="592184" cy="64445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3" name="ball_icon_eda" descr="Apresentação com gráfico de barras com preenchimento sólido">
              <a:extLst>
                <a:ext uri="{FF2B5EF4-FFF2-40B4-BE49-F238E27FC236}">
                  <a16:creationId xmlns:a16="http://schemas.microsoft.com/office/drawing/2014/main" id="{4098B06B-8BC5-47F3-B42F-D7CEEE5DE8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6715" y="1636209"/>
              <a:ext cx="432000" cy="432000"/>
            </a:xfrm>
            <a:prstGeom prst="rect">
              <a:avLst/>
            </a:prstGeom>
          </p:spPr>
        </p:pic>
      </p:grpSp>
      <p:grpSp>
        <p:nvGrpSpPr>
          <p:cNvPr id="11" name="Agrupar 10">
            <a:extLst>
              <a:ext uri="{FF2B5EF4-FFF2-40B4-BE49-F238E27FC236}">
                <a16:creationId xmlns:a16="http://schemas.microsoft.com/office/drawing/2014/main" id="{092EE5A8-EDE2-4B7A-9793-BD7F2785E535}"/>
              </a:ext>
            </a:extLst>
          </p:cNvPr>
          <p:cNvGrpSpPr/>
          <p:nvPr/>
        </p:nvGrpSpPr>
        <p:grpSpPr>
          <a:xfrm>
            <a:off x="4966179" y="1423756"/>
            <a:ext cx="554815" cy="634221"/>
            <a:chOff x="4966179" y="1423756"/>
            <a:chExt cx="554815" cy="634221"/>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8" name="Gráfico 7" descr="Pêndulo de Newton com preenchimento sólido">
              <a:extLst>
                <a:ext uri="{FF2B5EF4-FFF2-40B4-BE49-F238E27FC236}">
                  <a16:creationId xmlns:a16="http://schemas.microsoft.com/office/drawing/2014/main" id="{61BA793F-FAD4-425A-873B-92213D8DCE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8994" y="1625977"/>
              <a:ext cx="432000" cy="432000"/>
            </a:xfrm>
            <a:prstGeom prst="rect">
              <a:avLst/>
            </a:prstGeom>
          </p:spPr>
        </p:pic>
      </p:grpSp>
      <p:grpSp>
        <p:nvGrpSpPr>
          <p:cNvPr id="15" name="Agrupar 14">
            <a:extLst>
              <a:ext uri="{FF2B5EF4-FFF2-40B4-BE49-F238E27FC236}">
                <a16:creationId xmlns:a16="http://schemas.microsoft.com/office/drawing/2014/main" id="{E8E99E80-367A-4A38-A10E-7798244E45C0}"/>
              </a:ext>
            </a:extLst>
          </p:cNvPr>
          <p:cNvGrpSpPr/>
          <p:nvPr/>
        </p:nvGrpSpPr>
        <p:grpSpPr>
          <a:xfrm>
            <a:off x="8598712" y="1423756"/>
            <a:ext cx="551396" cy="557150"/>
            <a:chOff x="8598712" y="1423756"/>
            <a:chExt cx="551396" cy="557150"/>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13" name="Gráfico 12" descr="Distintivo: seguir com preenchimento sólido">
              <a:extLst>
                <a:ext uri="{FF2B5EF4-FFF2-40B4-BE49-F238E27FC236}">
                  <a16:creationId xmlns:a16="http://schemas.microsoft.com/office/drawing/2014/main" id="{72734079-D63F-4BB8-B247-B4C747494E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18108" y="1548906"/>
              <a:ext cx="432000" cy="432000"/>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9"/>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1905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The best way to work and transform a feature.</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7760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Do we use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MinMax</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Standard Scale or Log a feature?</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Should we apply binning? Quantiles or Tree based bins?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handle many new features, highly correlated between themselves?</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to choose the </a:t>
            </a:r>
            <a:r>
              <a:rPr lang="en-US" sz="1400" dirty="0">
                <a:solidFill>
                  <a:srgbClr val="00151E"/>
                </a:solidFill>
                <a:latin typeface="Segoe UI Light" panose="020B0502040204020203" pitchFamily="34" charset="0"/>
                <a:cs typeface="Segoe UI Light" panose="020B0502040204020203" pitchFamily="34" charset="0"/>
              </a:rPr>
              <a:t>appropriate features to feed into models posteriorly?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 features that reflect our needs.</a:t>
            </a:r>
          </a:p>
        </p:txBody>
      </p:sp>
      <p:sp>
        <p:nvSpPr>
          <p:cNvPr id="7" name="TextBox 6">
            <a:extLst>
              <a:ext uri="{FF2B5EF4-FFF2-40B4-BE49-F238E27FC236}">
                <a16:creationId xmlns:a16="http://schemas.microsoft.com/office/drawing/2014/main" id="{1C507BF8-B5B8-48B0-BE31-9193F9A65367}"/>
              </a:ext>
            </a:extLst>
          </p:cNvPr>
          <p:cNvSpPr txBox="1"/>
          <p:nvPr/>
        </p:nvSpPr>
        <p:spPr>
          <a:xfrm>
            <a:off x="5000418" y="3243723"/>
            <a:ext cx="2814637" cy="25047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search for these? </a:t>
            </a:r>
            <a:r>
              <a:rPr lang="en-US" sz="1400" dirty="0">
                <a:solidFill>
                  <a:srgbClr val="00151E"/>
                </a:solidFill>
                <a:latin typeface="Segoe UI Light" panose="020B0502040204020203" pitchFamily="34" charset="0"/>
                <a:cs typeface="Segoe UI Light" panose="020B0502040204020203" pitchFamily="34" charset="0"/>
              </a:rPr>
              <a:t>Intuition or with a methodology?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Is the evaluation of these qualities reflected on the model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define a quality threshold to stop searching for better features?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Build models that answer our needs.</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metrics to use to evaluate the quality of the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Which models should we try to use in our experiments?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When can we say a model is good enough to deliver?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deliver this model?</a:t>
            </a: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Selection</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Models</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rPr>
              <a:t>Engineering</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3" name="Agrupar 2">
            <a:extLst>
              <a:ext uri="{FF2B5EF4-FFF2-40B4-BE49-F238E27FC236}">
                <a16:creationId xmlns:a16="http://schemas.microsoft.com/office/drawing/2014/main" id="{9B1D647A-4B46-45B8-9299-4C97731FA10D}"/>
              </a:ext>
            </a:extLst>
          </p:cNvPr>
          <p:cNvGrpSpPr/>
          <p:nvPr/>
        </p:nvGrpSpPr>
        <p:grpSpPr>
          <a:xfrm>
            <a:off x="1326531" y="1423756"/>
            <a:ext cx="613353" cy="577673"/>
            <a:chOff x="1326531" y="1423756"/>
            <a:chExt cx="613353" cy="57767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7" name="ball_icon_fe" descr="Chave inglesa com preenchimento sólido">
              <a:extLst>
                <a:ext uri="{FF2B5EF4-FFF2-40B4-BE49-F238E27FC236}">
                  <a16:creationId xmlns:a16="http://schemas.microsoft.com/office/drawing/2014/main" id="{BF5AA563-CDFC-4C50-AF60-FB03F444A7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5114" y="1511680"/>
              <a:ext cx="494770" cy="489749"/>
            </a:xfrm>
            <a:prstGeom prst="rect">
              <a:avLst/>
            </a:prstGeom>
          </p:spPr>
        </p:pic>
      </p:grpSp>
      <p:grpSp>
        <p:nvGrpSpPr>
          <p:cNvPr id="12" name="Agrupar 11">
            <a:extLst>
              <a:ext uri="{FF2B5EF4-FFF2-40B4-BE49-F238E27FC236}">
                <a16:creationId xmlns:a16="http://schemas.microsoft.com/office/drawing/2014/main" id="{49003C3B-0339-4E56-B2F9-350DCCF8FBEB}"/>
              </a:ext>
            </a:extLst>
          </p:cNvPr>
          <p:cNvGrpSpPr/>
          <p:nvPr/>
        </p:nvGrpSpPr>
        <p:grpSpPr>
          <a:xfrm>
            <a:off x="4966179" y="1423756"/>
            <a:ext cx="501231" cy="655323"/>
            <a:chOff x="4966179" y="1423756"/>
            <a:chExt cx="501231" cy="655323"/>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8" name="fs_icon" descr="Filtrar com preenchimento sólido">
              <a:extLst>
                <a:ext uri="{FF2B5EF4-FFF2-40B4-BE49-F238E27FC236}">
                  <a16:creationId xmlns:a16="http://schemas.microsoft.com/office/drawing/2014/main" id="{23CB9561-E1D8-450D-8903-04CC3E4D62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0418" y="1616825"/>
              <a:ext cx="466992" cy="462254"/>
            </a:xfrm>
            <a:prstGeom prst="rect">
              <a:avLst/>
            </a:prstGeom>
          </p:spPr>
        </p:pic>
      </p:grpSp>
      <p:grpSp>
        <p:nvGrpSpPr>
          <p:cNvPr id="14" name="Agrupar 13">
            <a:extLst>
              <a:ext uri="{FF2B5EF4-FFF2-40B4-BE49-F238E27FC236}">
                <a16:creationId xmlns:a16="http://schemas.microsoft.com/office/drawing/2014/main" id="{86E224ED-2DAF-4903-AF14-08D0A9C46AD3}"/>
              </a:ext>
            </a:extLst>
          </p:cNvPr>
          <p:cNvGrpSpPr/>
          <p:nvPr/>
        </p:nvGrpSpPr>
        <p:grpSpPr>
          <a:xfrm>
            <a:off x="8598712" y="1423756"/>
            <a:ext cx="589657" cy="621686"/>
            <a:chOff x="8598712" y="1423756"/>
            <a:chExt cx="589657" cy="621686"/>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9" name="mt_icon" descr="Labirinto com preenchimento sólido">
              <a:extLst>
                <a:ext uri="{FF2B5EF4-FFF2-40B4-BE49-F238E27FC236}">
                  <a16:creationId xmlns:a16="http://schemas.microsoft.com/office/drawing/2014/main" id="{7C1B4267-9580-4E6A-9DC8-6A6FDB3DB0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72162" y="1529235"/>
              <a:ext cx="516207" cy="516207"/>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9"/>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022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90824" y="862872"/>
            <a:ext cx="6014933" cy="2419124"/>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5"/>
            <a:ext cx="1674365" cy="2663105"/>
            <a:chOff x="4586404" y="3384092"/>
            <a:chExt cx="1674365" cy="2663105"/>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785104"/>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Because we had no previous information, we pivoted the First Policy Year feature as being the reference year. This resulted in 1998 as the dataset year, by being the last date to appear in this feature.</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What was the last year of the dataset?</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The customer age is when he became customer, or current age?</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40" name="Group 39">
            <a:extLst>
              <a:ext uri="{FF2B5EF4-FFF2-40B4-BE49-F238E27FC236}">
                <a16:creationId xmlns:a16="http://schemas.microsoft.com/office/drawing/2014/main" id="{BBB88E4A-5FB7-0342-839C-A34936B20BA8}"/>
              </a:ext>
            </a:extLst>
          </p:cNvPr>
          <p:cNvGrpSpPr/>
          <p:nvPr/>
        </p:nvGrpSpPr>
        <p:grpSpPr>
          <a:xfrm>
            <a:off x="9336353" y="3492632"/>
            <a:ext cx="2173340" cy="2901946"/>
            <a:chOff x="10117530" y="3403029"/>
            <a:chExt cx="2173340" cy="2901946"/>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47325" y="3403029"/>
              <a:ext cx="2043545" cy="2901946"/>
              <a:chOff x="4586402" y="3358121"/>
              <a:chExt cx="2043545" cy="2901946"/>
            </a:xfrm>
          </p:grpSpPr>
          <p:sp>
            <p:nvSpPr>
              <p:cNvPr id="36" name="Retângulo 2">
                <a:extLst>
                  <a:ext uri="{FF2B5EF4-FFF2-40B4-BE49-F238E27FC236}">
                    <a16:creationId xmlns:a16="http://schemas.microsoft.com/office/drawing/2014/main" id="{1F3EDBBA-D0EA-AB43-8C68-1F227C1ED1CF}"/>
                  </a:ext>
                </a:extLst>
              </p:cNvPr>
              <p:cNvSpPr/>
              <p:nvPr/>
            </p:nvSpPr>
            <p:spPr>
              <a:xfrm>
                <a:off x="4651762" y="4136409"/>
                <a:ext cx="1555729" cy="2123658"/>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data, as said, had linear correlations, we decided to maintain and be careful with these. The major outliers were removed based on graphical representations, with the help of the interquartile technique. And  we added new features.</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2" y="3358121"/>
                <a:ext cx="2043545"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Which decisions to take based on the data we were observing?</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pic>
        <p:nvPicPr>
          <p:cNvPr id="1026" name="Picture 2" descr="ícone jupyter, logo">
            <a:extLst>
              <a:ext uri="{FF2B5EF4-FFF2-40B4-BE49-F238E27FC236}">
                <a16:creationId xmlns:a16="http://schemas.microsoft.com/office/drawing/2014/main" id="{BDCDD265-2489-49D0-9391-CF2EF58CD6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33" y="3549870"/>
            <a:ext cx="1603651" cy="801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anaconda">
            <a:extLst>
              <a:ext uri="{FF2B5EF4-FFF2-40B4-BE49-F238E27FC236}">
                <a16:creationId xmlns:a16="http://schemas.microsoft.com/office/drawing/2014/main" id="{66C22BC4-3F2E-40B9-9266-4565ECD280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684" y="4351696"/>
            <a:ext cx="1428748" cy="142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9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91">
            <a:extLst>
              <a:ext uri="{FF2B5EF4-FFF2-40B4-BE49-F238E27FC236}">
                <a16:creationId xmlns:a16="http://schemas.microsoft.com/office/drawing/2014/main" id="{9AC86EC9-3AD8-2A43-AC5C-D3F7613CD292}"/>
              </a:ext>
            </a:extLst>
          </p:cNvPr>
          <p:cNvSpPr/>
          <p:nvPr/>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ixaDeTexto 92">
            <a:extLst>
              <a:ext uri="{FF2B5EF4-FFF2-40B4-BE49-F238E27FC236}">
                <a16:creationId xmlns:a16="http://schemas.microsoft.com/office/drawing/2014/main" id="{03FEDC1F-0302-EF49-9978-FC8128A58E47}"/>
              </a:ext>
            </a:extLst>
          </p:cNvPr>
          <p:cNvSpPr txBox="1"/>
          <p:nvPr/>
        </p:nvSpPr>
        <p:spPr>
          <a:xfrm>
            <a:off x="3494946" y="1857670"/>
            <a:ext cx="8628126"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Dealing with duplicates, nulls and data types </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9" name="Oval 8">
            <a:extLst>
              <a:ext uri="{FF2B5EF4-FFF2-40B4-BE49-F238E27FC236}">
                <a16:creationId xmlns:a16="http://schemas.microsoft.com/office/drawing/2014/main" id="{AD0890B8-3FF5-8B42-8140-4085E9295100}"/>
              </a:ext>
            </a:extLst>
          </p:cNvPr>
          <p:cNvSpPr/>
          <p:nvPr/>
        </p:nvSpPr>
        <p:spPr>
          <a:xfrm>
            <a:off x="6113607" y="258019"/>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51E912C-2B55-2C4C-BECC-4C12BAF8AB80}"/>
              </a:ext>
            </a:extLst>
          </p:cNvPr>
          <p:cNvSpPr/>
          <p:nvPr/>
        </p:nvSpPr>
        <p:spPr>
          <a:xfrm>
            <a:off x="914401" y="1638622"/>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1890ADFC-ED87-8442-8D90-703FECE04323}"/>
              </a:ext>
            </a:extLst>
          </p:cNvPr>
          <p:cNvGrpSpPr/>
          <p:nvPr/>
        </p:nvGrpSpPr>
        <p:grpSpPr>
          <a:xfrm>
            <a:off x="11010789" y="152400"/>
            <a:ext cx="1161712" cy="6580430"/>
            <a:chOff x="11010789" y="152400"/>
            <a:chExt cx="1161712" cy="6580430"/>
          </a:xfrm>
        </p:grpSpPr>
        <p:sp>
          <p:nvSpPr>
            <p:cNvPr id="12" name="CaixaDeTexto 189">
              <a:extLst>
                <a:ext uri="{FF2B5EF4-FFF2-40B4-BE49-F238E27FC236}">
                  <a16:creationId xmlns:a16="http://schemas.microsoft.com/office/drawing/2014/main" id="{04EF7C1F-3DC0-4F4A-9731-DFF44320D52A}"/>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CD279AFB-E2AA-834E-AC3F-653DE4F88C9A}"/>
                </a:ext>
              </a:extLst>
            </p:cNvPr>
            <p:cNvPicPr>
              <a:picLocks noChangeAspect="1"/>
            </p:cNvPicPr>
            <p:nvPr/>
          </p:nvPicPr>
          <p:blipFill>
            <a:blip r:embed="rId3"/>
            <a:srcRect/>
            <a:stretch/>
          </p:blipFill>
          <p:spPr>
            <a:xfrm>
              <a:off x="11010789" y="152400"/>
              <a:ext cx="1074776" cy="389895"/>
            </a:xfrm>
            <a:prstGeom prst="rect">
              <a:avLst/>
            </a:prstGeom>
          </p:spPr>
        </p:pic>
      </p:grpSp>
      <p:sp>
        <p:nvSpPr>
          <p:cNvPr id="13" name="TextBox 59">
            <a:extLst>
              <a:ext uri="{FF2B5EF4-FFF2-40B4-BE49-F238E27FC236}">
                <a16:creationId xmlns:a16="http://schemas.microsoft.com/office/drawing/2014/main" id="{9296E6FD-2148-445E-896A-4E2EE2200AB1}"/>
              </a:ext>
            </a:extLst>
          </p:cNvPr>
          <p:cNvSpPr txBox="1"/>
          <p:nvPr/>
        </p:nvSpPr>
        <p:spPr>
          <a:xfrm>
            <a:off x="917658" y="372288"/>
            <a:ext cx="7845342"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EDA</a:t>
            </a:r>
          </a:p>
        </p:txBody>
      </p:sp>
      <p:graphicFrame>
        <p:nvGraphicFramePr>
          <p:cNvPr id="16" name="Tabela 15">
            <a:extLst>
              <a:ext uri="{FF2B5EF4-FFF2-40B4-BE49-F238E27FC236}">
                <a16:creationId xmlns:a16="http://schemas.microsoft.com/office/drawing/2014/main" id="{6DF7425D-9295-4035-9167-1451C745F4E2}"/>
              </a:ext>
            </a:extLst>
          </p:cNvPr>
          <p:cNvGraphicFramePr>
            <a:graphicFrameLocks noGrp="1"/>
          </p:cNvGraphicFramePr>
          <p:nvPr>
            <p:extLst>
              <p:ext uri="{D42A27DB-BD31-4B8C-83A1-F6EECF244321}">
                <p14:modId xmlns:p14="http://schemas.microsoft.com/office/powerpoint/2010/main" val="1187204274"/>
              </p:ext>
            </p:extLst>
          </p:nvPr>
        </p:nvGraphicFramePr>
        <p:xfrm>
          <a:off x="552400" y="2408235"/>
          <a:ext cx="7777328" cy="3794760"/>
        </p:xfrm>
        <a:graphic>
          <a:graphicData uri="http://schemas.openxmlformats.org/drawingml/2006/table">
            <a:tbl>
              <a:tblPr firstRow="1" bandRow="1">
                <a:tableStyleId>{5C22544A-7EE6-4342-B048-85BDC9FD1C3A}</a:tableStyleId>
              </a:tblPr>
              <a:tblGrid>
                <a:gridCol w="1944332">
                  <a:extLst>
                    <a:ext uri="{9D8B030D-6E8A-4147-A177-3AD203B41FA5}">
                      <a16:colId xmlns:a16="http://schemas.microsoft.com/office/drawing/2014/main" val="2508008434"/>
                    </a:ext>
                  </a:extLst>
                </a:gridCol>
                <a:gridCol w="1944332">
                  <a:extLst>
                    <a:ext uri="{9D8B030D-6E8A-4147-A177-3AD203B41FA5}">
                      <a16:colId xmlns:a16="http://schemas.microsoft.com/office/drawing/2014/main" val="2046021593"/>
                    </a:ext>
                  </a:extLst>
                </a:gridCol>
                <a:gridCol w="1944332">
                  <a:extLst>
                    <a:ext uri="{9D8B030D-6E8A-4147-A177-3AD203B41FA5}">
                      <a16:colId xmlns:a16="http://schemas.microsoft.com/office/drawing/2014/main" val="603480484"/>
                    </a:ext>
                  </a:extLst>
                </a:gridCol>
                <a:gridCol w="1944332">
                  <a:extLst>
                    <a:ext uri="{9D8B030D-6E8A-4147-A177-3AD203B41FA5}">
                      <a16:colId xmlns:a16="http://schemas.microsoft.com/office/drawing/2014/main" val="2715414280"/>
                    </a:ext>
                  </a:extLst>
                </a:gridCol>
              </a:tblGrid>
              <a:tr h="19540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Filled</a:t>
                      </a:r>
                      <a:r>
                        <a:rPr lang="pt-PT" sz="1100" b="0" dirty="0">
                          <a:latin typeface="Segoe UI" panose="020B0502040204020203" pitchFamily="34" charset="0"/>
                          <a:cs typeface="Segoe UI" panose="020B0502040204020203" pitchFamily="34" charset="0"/>
                        </a:rPr>
                        <a:t> </a:t>
                      </a:r>
                      <a:r>
                        <a:rPr lang="pt-PT" sz="1100" b="0" dirty="0" err="1">
                          <a:latin typeface="Segoe UI" panose="020B0502040204020203" pitchFamily="34" charset="0"/>
                          <a:cs typeface="Segoe UI" panose="020B0502040204020203" pitchFamily="34" charset="0"/>
                        </a:rPr>
                        <a:t>Values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Nulls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Type</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First</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year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policy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30</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Educational</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degree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Object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Gross </a:t>
                      </a:r>
                      <a:r>
                        <a:rPr lang="pt-PT" sz="1100" dirty="0" err="1">
                          <a:solidFill>
                            <a:srgbClr val="000000"/>
                          </a:solidFill>
                          <a:latin typeface="Segoe UI Light" panose="020B0502040204020203" pitchFamily="34" charset="0"/>
                          <a:cs typeface="Segoe UI Light" panose="020B0502040204020203" pitchFamily="34" charset="0"/>
                        </a:rPr>
                        <a:t>monthly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salary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Geographic</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location</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area</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Has</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children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42804">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monetary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value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9395117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Claim</a:t>
                      </a:r>
                      <a:r>
                        <a:rPr lang="pt-PT" sz="1100" dirty="0">
                          <a:solidFill>
                            <a:srgbClr val="000000"/>
                          </a:solidFill>
                          <a:latin typeface="Segoe UI Light" panose="020B0502040204020203" pitchFamily="34" charset="0"/>
                          <a:cs typeface="Segoe UI Light" panose="020B0502040204020203" pitchFamily="34" charset="0"/>
                        </a:rPr>
                        <a:t> 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22337130"/>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Premium in LOB: Motor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48702770"/>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Household</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137368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Health</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10253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8329945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Life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10192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41544813"/>
                  </a:ext>
                </a:extLst>
              </a:tr>
              <a:tr h="321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Work</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compensation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10210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73929360"/>
                  </a:ext>
                </a:extLst>
              </a:tr>
            </a:tbl>
          </a:graphicData>
        </a:graphic>
      </p:graphicFrame>
      <p:sp>
        <p:nvSpPr>
          <p:cNvPr id="17" name="Rectangle: Rounded Corners 19">
            <a:extLst>
              <a:ext uri="{FF2B5EF4-FFF2-40B4-BE49-F238E27FC236}">
                <a16:creationId xmlns:a16="http://schemas.microsoft.com/office/drawing/2014/main" id="{DEF8F705-4D11-4C41-9CCC-65AD38A217A9}"/>
              </a:ext>
            </a:extLst>
          </p:cNvPr>
          <p:cNvSpPr/>
          <p:nvPr/>
        </p:nvSpPr>
        <p:spPr>
          <a:xfrm>
            <a:off x="9041868" y="2681408"/>
            <a:ext cx="2597732" cy="275208"/>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3 duplicates were removed</a:t>
            </a:r>
          </a:p>
          <a:p>
            <a:pPr algn="ctr"/>
            <a:endParaRPr lang="pt-PT" sz="1200" b="1" dirty="0">
              <a:solidFill>
                <a:srgbClr val="FFFFFF"/>
              </a:solidFill>
              <a:latin typeface="Segoe UI Bold"/>
              <a:cs typeface="Segoe UI Semibold" panose="020B0702040204020203" pitchFamily="34" charset="0"/>
            </a:endParaRPr>
          </a:p>
        </p:txBody>
      </p:sp>
      <p:sp>
        <p:nvSpPr>
          <p:cNvPr id="18" name="Rectangle: Rounded Corners 20">
            <a:extLst>
              <a:ext uri="{FF2B5EF4-FFF2-40B4-BE49-F238E27FC236}">
                <a16:creationId xmlns:a16="http://schemas.microsoft.com/office/drawing/2014/main" id="{420A6253-0146-4E12-8066-9B1EB32415A5}"/>
              </a:ext>
            </a:extLst>
          </p:cNvPr>
          <p:cNvSpPr/>
          <p:nvPr/>
        </p:nvSpPr>
        <p:spPr>
          <a:xfrm>
            <a:off x="9025590" y="3162280"/>
            <a:ext cx="2614009" cy="49531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Rows with null data for children were removed</a:t>
            </a:r>
          </a:p>
          <a:p>
            <a:pPr algn="ctr"/>
            <a:endParaRPr lang="pt-PT" sz="1200" b="1" dirty="0">
              <a:solidFill>
                <a:srgbClr val="FFFFFF"/>
              </a:solidFill>
              <a:latin typeface="Segoe UI Bold"/>
              <a:cs typeface="Segoe UI Semibold" panose="020B0702040204020203" pitchFamily="34" charset="0"/>
            </a:endParaRPr>
          </a:p>
        </p:txBody>
      </p:sp>
      <p:sp>
        <p:nvSpPr>
          <p:cNvPr id="19" name="Rectangle: Rounded Corners 21">
            <a:extLst>
              <a:ext uri="{FF2B5EF4-FFF2-40B4-BE49-F238E27FC236}">
                <a16:creationId xmlns:a16="http://schemas.microsoft.com/office/drawing/2014/main" id="{BADFB258-73A6-48C2-AAF8-4B9BDEE82321}"/>
              </a:ext>
            </a:extLst>
          </p:cNvPr>
          <p:cNvSpPr/>
          <p:nvPr/>
        </p:nvSpPr>
        <p:spPr>
          <a:xfrm>
            <a:off x="9061104" y="3845857"/>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First year policy, customer age and has children were converted to </a:t>
            </a:r>
            <a:r>
              <a:rPr lang="en-IE" sz="1200" b="1" dirty="0" err="1">
                <a:solidFill>
                  <a:srgbClr val="FFFFFF"/>
                </a:solidFill>
                <a:latin typeface="Segoe UI Bold"/>
                <a:cs typeface="Segoe UI Semibold" panose="020B0702040204020203" pitchFamily="34" charset="0"/>
              </a:rPr>
              <a:t>ints</a:t>
            </a:r>
            <a:endParaRPr lang="en-IE" sz="1200" b="1" dirty="0">
              <a:solidFill>
                <a:srgbClr val="FFFFFF"/>
              </a:solidFill>
              <a:latin typeface="Segoe UI Bold"/>
              <a:cs typeface="Segoe UI Semibold" panose="020B0702040204020203" pitchFamily="34" charset="0"/>
            </a:endParaRPr>
          </a:p>
          <a:p>
            <a:pPr algn="ctr"/>
            <a:endParaRPr lang="pt-PT" sz="1200" b="1" dirty="0">
              <a:solidFill>
                <a:srgbClr val="FFFFFF"/>
              </a:solidFill>
              <a:latin typeface="Segoe UI Bold"/>
              <a:cs typeface="Segoe UI Semibold" panose="020B0702040204020203" pitchFamily="34" charset="0"/>
            </a:endParaRPr>
          </a:p>
        </p:txBody>
      </p:sp>
      <p:sp>
        <p:nvSpPr>
          <p:cNvPr id="20" name="Rectangle: Rounded Corners 22">
            <a:extLst>
              <a:ext uri="{FF2B5EF4-FFF2-40B4-BE49-F238E27FC236}">
                <a16:creationId xmlns:a16="http://schemas.microsoft.com/office/drawing/2014/main" id="{0A1528A1-F243-4EF2-A79B-5B88D8382BBB}"/>
              </a:ext>
            </a:extLst>
          </p:cNvPr>
          <p:cNvSpPr/>
          <p:nvPr/>
        </p:nvSpPr>
        <p:spPr>
          <a:xfrm>
            <a:off x="9053705" y="4690716"/>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Null values filled with the mean using KNN Imputer</a:t>
            </a:r>
          </a:p>
          <a:p>
            <a:pPr algn="ctr"/>
            <a:endParaRPr lang="pt-PT" sz="1200" b="1" dirty="0">
              <a:solidFill>
                <a:srgbClr val="FFFFFF"/>
              </a:solidFill>
              <a:latin typeface="Segoe UI Bold"/>
              <a:cs typeface="Segoe UI Semibold" panose="020B0702040204020203" pitchFamily="34" charset="0"/>
            </a:endParaRPr>
          </a:p>
        </p:txBody>
      </p:sp>
      <p:sp>
        <p:nvSpPr>
          <p:cNvPr id="21" name="Rectangle: Rounded Corners 23">
            <a:extLst>
              <a:ext uri="{FF2B5EF4-FFF2-40B4-BE49-F238E27FC236}">
                <a16:creationId xmlns:a16="http://schemas.microsoft.com/office/drawing/2014/main" id="{CD98082E-F26E-4E1C-8F0C-C30E24E334A8}"/>
              </a:ext>
            </a:extLst>
          </p:cNvPr>
          <p:cNvSpPr/>
          <p:nvPr/>
        </p:nvSpPr>
        <p:spPr>
          <a:xfrm>
            <a:off x="9025590" y="5619565"/>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10272 rows</a:t>
            </a:r>
          </a:p>
        </p:txBody>
      </p:sp>
    </p:spTree>
    <p:extLst>
      <p:ext uri="{BB962C8B-B14F-4D97-AF65-F5344CB8AC3E}">
        <p14:creationId xmlns:p14="http://schemas.microsoft.com/office/powerpoint/2010/main" val="293581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183753"/>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Outliers can be difficult to work with. There’s always the risk of removing interesting and valuable data points. We had a lot of questions, mainly on where to draw the line and how to draw it.</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702"/>
            <a:ext cx="1674365" cy="2619306"/>
            <a:chOff x="4586404" y="3384092"/>
            <a:chExt cx="1674365" cy="2291781"/>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41378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Using this method resulted in </a:t>
              </a:r>
              <a:r>
                <a:rPr kumimoji="0" lang="pt-BR" sz="1100" b="1"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502</a:t>
              </a: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 outliers to be removed, but most of them still made sense, mainly in the LOB Life, so we just used this method as support for decision making.</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Do we use simpler methods as in interquartile range to define outliers?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494078"/>
              <a:chOff x="4555604" y="3339823"/>
              <a:chExt cx="1742775" cy="2494078"/>
            </a:xfrm>
          </p:grpSpPr>
          <p:sp>
            <p:nvSpPr>
              <p:cNvPr id="21" name="Retângulo 2">
                <a:extLst>
                  <a:ext uri="{FF2B5EF4-FFF2-40B4-BE49-F238E27FC236}">
                    <a16:creationId xmlns:a16="http://schemas.microsoft.com/office/drawing/2014/main" id="{5E4FADBA-CF38-0942-AB49-A0F3C577686B}"/>
                  </a:ext>
                </a:extLst>
              </p:cNvPr>
              <p:cNvSpPr/>
              <p:nvPr/>
            </p:nvSpPr>
            <p:spPr>
              <a:xfrm>
                <a:off x="4622230" y="4387351"/>
                <a:ext cx="1605957" cy="144655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Since we took a decisive approach when removing outliers, we didn’t experiment with this alternative too much. In the end, we only did binning in the age feature.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If instead we do binning, do we leave those observations in the dataset?</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926360" cy="2848300"/>
            <a:chOff x="8190406" y="3384092"/>
            <a:chExt cx="1926360" cy="2848300"/>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96563" cy="2848073"/>
              <a:chOff x="4586404" y="3384092"/>
              <a:chExt cx="1796563" cy="2848073"/>
            </a:xfrm>
          </p:grpSpPr>
          <p:sp>
            <p:nvSpPr>
              <p:cNvPr id="32" name="Retângulo 2">
                <a:extLst>
                  <a:ext uri="{FF2B5EF4-FFF2-40B4-BE49-F238E27FC236}">
                    <a16:creationId xmlns:a16="http://schemas.microsoft.com/office/drawing/2014/main" id="{8C7A8C71-9F17-644C-8781-7A3B2F3AD317}"/>
                  </a:ext>
                </a:extLst>
              </p:cNvPr>
              <p:cNvSpPr/>
              <p:nvPr/>
            </p:nvSpPr>
            <p:spPr>
              <a:xfrm>
                <a:off x="4625794" y="4277784"/>
                <a:ext cx="1757173"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We found it very difficult to see graphical representations of the data when we kept the outliers. Initially, we marked them in a dummy feature, but opted to not include these observations in the models, so we revised the code and removed them in the end.</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pic>
        <p:nvPicPr>
          <p:cNvPr id="28" name="Picture 2" descr="ícone jupyter, logo">
            <a:extLst>
              <a:ext uri="{FF2B5EF4-FFF2-40B4-BE49-F238E27FC236}">
                <a16:creationId xmlns:a16="http://schemas.microsoft.com/office/drawing/2014/main" id="{CF0579DB-CC61-4CED-9536-55A021C25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33" y="3429000"/>
            <a:ext cx="1603651" cy="80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673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sp>
        <p:nvSpPr>
          <p:cNvPr id="45" name="Rectangle: Rounded Corners 44">
            <a:extLst>
              <a:ext uri="{FF2B5EF4-FFF2-40B4-BE49-F238E27FC236}">
                <a16:creationId xmlns:a16="http://schemas.microsoft.com/office/drawing/2014/main" id="{503F798D-A3DC-4666-AD4E-FC394B12FEAF}"/>
              </a:ext>
            </a:extLst>
          </p:cNvPr>
          <p:cNvSpPr/>
          <p:nvPr/>
        </p:nvSpPr>
        <p:spPr>
          <a:xfrm>
            <a:off x="2795312"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Mark candidates using Interquartile range</a:t>
            </a:r>
            <a:endParaRPr lang="pt-PT" sz="1200" b="1" dirty="0">
              <a:solidFill>
                <a:srgbClr val="FFFFFF"/>
              </a:solidFill>
              <a:latin typeface="Segoe UI Bold"/>
              <a:cs typeface="Segoe UI Semibold" panose="020B0702040204020203" pitchFamily="34" charset="0"/>
            </a:endParaRPr>
          </a:p>
        </p:txBody>
      </p:sp>
      <p:sp>
        <p:nvSpPr>
          <p:cNvPr id="5" name="Arrow: Curved Up 4">
            <a:extLst>
              <a:ext uri="{FF2B5EF4-FFF2-40B4-BE49-F238E27FC236}">
                <a16:creationId xmlns:a16="http://schemas.microsoft.com/office/drawing/2014/main" id="{3E2C65E6-06C5-4851-9219-A906498101B2}"/>
              </a:ext>
            </a:extLst>
          </p:cNvPr>
          <p:cNvSpPr/>
          <p:nvPr/>
        </p:nvSpPr>
        <p:spPr>
          <a:xfrm>
            <a:off x="4057094" y="3852910"/>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7B672B30-8C5D-441A-A86D-411D8BEC47FB}"/>
              </a:ext>
            </a:extLst>
          </p:cNvPr>
          <p:cNvSpPr/>
          <p:nvPr/>
        </p:nvSpPr>
        <p:spPr>
          <a:xfrm>
            <a:off x="4820669" y="2812774"/>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Analyse outlier candidates</a:t>
            </a:r>
            <a:endParaRPr lang="pt-PT" sz="1200" b="1" dirty="0">
              <a:solidFill>
                <a:srgbClr val="FFFFFF"/>
              </a:solidFill>
              <a:latin typeface="Segoe UI Bold"/>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A7DD0715-DB04-4CAB-AE61-6E3706C1E24B}"/>
              </a:ext>
            </a:extLst>
          </p:cNvPr>
          <p:cNvSpPr/>
          <p:nvPr/>
        </p:nvSpPr>
        <p:spPr>
          <a:xfrm>
            <a:off x="6846026"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Manually remove extreme or abnormal data</a:t>
            </a:r>
            <a:endParaRPr lang="pt-PT" sz="1200" b="1" dirty="0">
              <a:solidFill>
                <a:srgbClr val="FFFFFF"/>
              </a:solidFill>
              <a:latin typeface="Segoe UI Bold"/>
              <a:cs typeface="Segoe UI Semibold" panose="020B0702040204020203" pitchFamily="34" charset="0"/>
            </a:endParaRPr>
          </a:p>
        </p:txBody>
      </p:sp>
      <p:sp>
        <p:nvSpPr>
          <p:cNvPr id="48" name="Arrow: Curved Up 47">
            <a:extLst>
              <a:ext uri="{FF2B5EF4-FFF2-40B4-BE49-F238E27FC236}">
                <a16:creationId xmlns:a16="http://schemas.microsoft.com/office/drawing/2014/main" id="{F4B10D0B-63C1-4702-8909-B4248010F71E}"/>
              </a:ext>
            </a:extLst>
          </p:cNvPr>
          <p:cNvSpPr/>
          <p:nvPr/>
        </p:nvSpPr>
        <p:spPr>
          <a:xfrm>
            <a:off x="6091564" y="3845509"/>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9" name="Rectangle: Rounded Corners 48">
            <a:extLst>
              <a:ext uri="{FF2B5EF4-FFF2-40B4-BE49-F238E27FC236}">
                <a16:creationId xmlns:a16="http://schemas.microsoft.com/office/drawing/2014/main" id="{D07BCEAA-0F82-4B93-AB1A-7F919CC3F6EB}"/>
              </a:ext>
            </a:extLst>
          </p:cNvPr>
          <p:cNvSpPr/>
          <p:nvPr/>
        </p:nvSpPr>
        <p:spPr>
          <a:xfrm>
            <a:off x="9052224" y="5504151"/>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10244 rows</a:t>
            </a:r>
          </a:p>
        </p:txBody>
      </p:sp>
      <p:sp>
        <p:nvSpPr>
          <p:cNvPr id="52" name="Retângulo 18">
            <a:extLst>
              <a:ext uri="{FF2B5EF4-FFF2-40B4-BE49-F238E27FC236}">
                <a16:creationId xmlns:a16="http://schemas.microsoft.com/office/drawing/2014/main" id="{628100BC-E205-4A5F-8C46-56B76A635BDA}"/>
              </a:ext>
            </a:extLst>
          </p:cNvPr>
          <p:cNvSpPr/>
          <p:nvPr/>
        </p:nvSpPr>
        <p:spPr>
          <a:xfrm>
            <a:off x="10501721" y="4415580"/>
            <a:ext cx="1527150" cy="276999"/>
          </a:xfrm>
          <a:prstGeom prst="rect">
            <a:avLst/>
          </a:prstGeom>
        </p:spPr>
        <p:txBody>
          <a:bodyPr wrap="square">
            <a:spAutoFit/>
          </a:bodyPr>
          <a:lstStyle/>
          <a:p>
            <a:pPr marR="0" lvl="0" algn="l" defTabSz="914400" rtl="0" eaLnBrk="1" fontAlgn="auto" latinLnBrk="0" hangingPunct="1">
              <a:spcBef>
                <a:spcPts val="0"/>
              </a:spcBef>
              <a:spcAft>
                <a:spcPts val="600"/>
              </a:spcAft>
              <a:buClrTx/>
              <a:buSzTx/>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Resulting dataset</a:t>
            </a:r>
          </a:p>
        </p:txBody>
      </p:sp>
      <p:sp>
        <p:nvSpPr>
          <p:cNvPr id="53" name="Rectangle: Rounded Corners 52">
            <a:extLst>
              <a:ext uri="{FF2B5EF4-FFF2-40B4-BE49-F238E27FC236}">
                <a16:creationId xmlns:a16="http://schemas.microsoft.com/office/drawing/2014/main" id="{8F1D4D03-135E-4C20-92E1-D6CBB6094346}"/>
              </a:ext>
            </a:extLst>
          </p:cNvPr>
          <p:cNvSpPr/>
          <p:nvPr/>
        </p:nvSpPr>
        <p:spPr>
          <a:xfrm>
            <a:off x="9127640" y="3083520"/>
            <a:ext cx="2377820"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28 outliers</a:t>
            </a:r>
          </a:p>
        </p:txBody>
      </p:sp>
      <p:sp>
        <p:nvSpPr>
          <p:cNvPr id="6" name="Arrow: Right 5">
            <a:extLst>
              <a:ext uri="{FF2B5EF4-FFF2-40B4-BE49-F238E27FC236}">
                <a16:creationId xmlns:a16="http://schemas.microsoft.com/office/drawing/2014/main" id="{90577323-CFBE-490A-8D56-C6009FB60BDB}"/>
              </a:ext>
            </a:extLst>
          </p:cNvPr>
          <p:cNvSpPr/>
          <p:nvPr/>
        </p:nvSpPr>
        <p:spPr>
          <a:xfrm>
            <a:off x="8416030" y="3328041"/>
            <a:ext cx="676098" cy="2052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5C0284E-7B65-4727-A9DC-693FC0878DE5}"/>
              </a:ext>
            </a:extLst>
          </p:cNvPr>
          <p:cNvSpPr/>
          <p:nvPr/>
        </p:nvSpPr>
        <p:spPr>
          <a:xfrm>
            <a:off x="10209322" y="3852908"/>
            <a:ext cx="381735" cy="1571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1D1E1D-873C-4F8D-BE66-51B09EDD6EE6}"/>
              </a:ext>
            </a:extLst>
          </p:cNvPr>
          <p:cNvSpPr/>
          <p:nvPr/>
        </p:nvSpPr>
        <p:spPr>
          <a:xfrm>
            <a:off x="3233561" y="2007825"/>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Our approach was, with the support of interquartile ranges, detect and remove extreme or abnormal data points. </a:t>
            </a:r>
            <a:r>
              <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This approach intention was to keep as much information as possible.</a:t>
            </a: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Tree>
    <p:extLst>
      <p:ext uri="{BB962C8B-B14F-4D97-AF65-F5344CB8AC3E}">
        <p14:creationId xmlns:p14="http://schemas.microsoft.com/office/powerpoint/2010/main" val="2952158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2961287" y="269913"/>
            <a:ext cx="6728124" cy="923330"/>
          </a:xfrm>
          <a:prstGeom prst="rect">
            <a:avLst/>
          </a:prstGeom>
          <a:noFill/>
        </p:spPr>
        <p:txBody>
          <a:bodyPr wrap="none" rtlCol="0">
            <a:spAutoFit/>
          </a:bodyPr>
          <a:lstStyle/>
          <a:p>
            <a:pPr lvl="0">
              <a:defRPr/>
            </a:pPr>
            <a:r>
              <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Feature engineering</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1376383" y="938131"/>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474087" y="170459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475604" y="2255460"/>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lvl="0"/>
            <a:endPar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BBB88E4A-5FB7-0342-839C-A34936B20BA8}"/>
              </a:ext>
            </a:extLst>
          </p:cNvPr>
          <p:cNvGrpSpPr/>
          <p:nvPr/>
        </p:nvGrpSpPr>
        <p:grpSpPr>
          <a:xfrm>
            <a:off x="10695934" y="2817128"/>
            <a:ext cx="1671123" cy="2846933"/>
            <a:chOff x="10117530" y="3428773"/>
            <a:chExt cx="1671123" cy="2846933"/>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32924" y="3429000"/>
              <a:ext cx="1555729" cy="2279642"/>
              <a:chOff x="4572001" y="3384092"/>
              <a:chExt cx="1555729" cy="2279642"/>
            </a:xfrm>
          </p:grpSpPr>
          <p:sp>
            <p:nvSpPr>
              <p:cNvPr id="36" name="Retângulo 2">
                <a:extLst>
                  <a:ext uri="{FF2B5EF4-FFF2-40B4-BE49-F238E27FC236}">
                    <a16:creationId xmlns:a16="http://schemas.microsoft.com/office/drawing/2014/main" id="{1F3EDBBA-D0EA-AB43-8C68-1F227C1ED1CF}"/>
                  </a:ext>
                </a:extLst>
              </p:cNvPr>
              <p:cNvSpPr/>
              <p:nvPr/>
            </p:nvSpPr>
            <p:spPr>
              <a:xfrm>
                <a:off x="4572001" y="3909408"/>
                <a:ext cx="1555729" cy="1754326"/>
              </a:xfrm>
              <a:prstGeom prst="rect">
                <a:avLst/>
              </a:prstGeom>
            </p:spPr>
            <p:txBody>
              <a:bodyPr wrap="square">
                <a:spAutoFit/>
              </a:bodyPr>
              <a:lstStyle/>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X: Motor, Household, Life, Health and Work Compensation</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rt : rate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dt : date</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amt :amount</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atr : atribute</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4" y="3384092"/>
                <a:ext cx="1199713" cy="276999"/>
              </a:xfrm>
              <a:prstGeom prst="rect">
                <a:avLst/>
              </a:prstGeom>
            </p:spPr>
            <p:txBody>
              <a:bodyPr wrap="square">
                <a:spAutoFit/>
              </a:bodyPr>
              <a:lstStyle/>
              <a:p>
                <a:pPr lvl="0">
                  <a:spcBef>
                    <a:spcPts val="600"/>
                  </a:spcBef>
                  <a:buClr>
                    <a:srgbClr val="0000FF"/>
                  </a:buClr>
                </a:pPr>
                <a:r>
                  <a:rPr lang="pt-BR" sz="1200" b="1" dirty="0">
                    <a:solidFill>
                      <a:schemeClr val="accent1"/>
                    </a:solidFill>
                    <a:latin typeface="Segoe UI" panose="020B0502040204020203" pitchFamily="34" charset="0"/>
                    <a:ea typeface="Inter" panose="020B0502030000000004" pitchFamily="34" charset="0"/>
                    <a:cs typeface="Segoe UI" panose="020B0502040204020203" pitchFamily="34" charset="0"/>
                  </a:rPr>
                  <a:t>Legend:</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25</a:t>
              </a:fld>
              <a:endParaRPr lang="pt-PT" sz="800" dirty="0">
                <a:latin typeface="+mj-lt"/>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graphicFrame>
        <p:nvGraphicFramePr>
          <p:cNvPr id="41" name="Tabela 2">
            <a:extLst>
              <a:ext uri="{FF2B5EF4-FFF2-40B4-BE49-F238E27FC236}">
                <a16:creationId xmlns:a16="http://schemas.microsoft.com/office/drawing/2014/main" id="{BE2C72F9-72D2-4548-B61D-9D47DA9A9E21}"/>
              </a:ext>
            </a:extLst>
          </p:cNvPr>
          <p:cNvGraphicFramePr>
            <a:graphicFrameLocks noGrp="1"/>
          </p:cNvGraphicFramePr>
          <p:nvPr>
            <p:extLst>
              <p:ext uri="{D42A27DB-BD31-4B8C-83A1-F6EECF244321}">
                <p14:modId xmlns:p14="http://schemas.microsoft.com/office/powerpoint/2010/main" val="1857045194"/>
              </p:ext>
            </p:extLst>
          </p:nvPr>
        </p:nvGraphicFramePr>
        <p:xfrm>
          <a:off x="1491776" y="1193242"/>
          <a:ext cx="8888824" cy="5318458"/>
        </p:xfrm>
        <a:graphic>
          <a:graphicData uri="http://schemas.openxmlformats.org/drawingml/2006/table">
            <a:tbl>
              <a:tblPr firstRow="1" bandRow="1">
                <a:tableStyleId>{5C22544A-7EE6-4342-B048-85BDC9FD1C3A}</a:tableStyleId>
              </a:tblPr>
              <a:tblGrid>
                <a:gridCol w="1399130">
                  <a:extLst>
                    <a:ext uri="{9D8B030D-6E8A-4147-A177-3AD203B41FA5}">
                      <a16:colId xmlns:a16="http://schemas.microsoft.com/office/drawing/2014/main" val="2508008434"/>
                    </a:ext>
                  </a:extLst>
                </a:gridCol>
                <a:gridCol w="836930">
                  <a:extLst>
                    <a:ext uri="{9D8B030D-6E8A-4147-A177-3AD203B41FA5}">
                      <a16:colId xmlns:a16="http://schemas.microsoft.com/office/drawing/2014/main" val="3786089995"/>
                    </a:ext>
                  </a:extLst>
                </a:gridCol>
                <a:gridCol w="811205">
                  <a:extLst>
                    <a:ext uri="{9D8B030D-6E8A-4147-A177-3AD203B41FA5}">
                      <a16:colId xmlns:a16="http://schemas.microsoft.com/office/drawing/2014/main" val="1955863900"/>
                    </a:ext>
                  </a:extLst>
                </a:gridCol>
                <a:gridCol w="469350">
                  <a:extLst>
                    <a:ext uri="{9D8B030D-6E8A-4147-A177-3AD203B41FA5}">
                      <a16:colId xmlns:a16="http://schemas.microsoft.com/office/drawing/2014/main" val="2272852241"/>
                    </a:ext>
                  </a:extLst>
                </a:gridCol>
                <a:gridCol w="1025897">
                  <a:extLst>
                    <a:ext uri="{9D8B030D-6E8A-4147-A177-3AD203B41FA5}">
                      <a16:colId xmlns:a16="http://schemas.microsoft.com/office/drawing/2014/main" val="2678201767"/>
                    </a:ext>
                  </a:extLst>
                </a:gridCol>
                <a:gridCol w="4346312">
                  <a:extLst>
                    <a:ext uri="{9D8B030D-6E8A-4147-A177-3AD203B41FA5}">
                      <a16:colId xmlns:a16="http://schemas.microsoft.com/office/drawing/2014/main" val="2046021593"/>
                    </a:ext>
                  </a:extLst>
                </a:gridCol>
              </a:tblGrid>
              <a:tr h="239711">
                <a:tc>
                  <a:txBody>
                    <a:bodyPr/>
                    <a:lstStyle/>
                    <a:p>
                      <a:r>
                        <a:rPr lang="pt-PT" sz="1100" b="0" dirty="0" err="1">
                          <a:latin typeface="Segoe UI Light" panose="020B0502040204020203" pitchFamily="34" charset="0"/>
                          <a:cs typeface="Segoe UI Light" panose="020B0502040204020203" pitchFamily="34" charset="0"/>
                        </a:rPr>
                        <a:t>Old</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Columns</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MinMax</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Standard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Light" panose="020B0502040204020203" pitchFamily="34" charset="0"/>
                          <a:cs typeface="Segoe UI Light" panose="020B0502040204020203" pitchFamily="34" charset="0"/>
                        </a:rPr>
                        <a:t>Log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Light" panose="020B0502040204020203" pitchFamily="34" charset="0"/>
                          <a:cs typeface="Segoe UI Light" panose="020B0502040204020203" pitchFamily="34" charset="0"/>
                        </a:rPr>
                        <a:t>Square</a:t>
                      </a:r>
                      <a:r>
                        <a:rPr lang="pt-PT" sz="1100" b="0" dirty="0">
                          <a:latin typeface="Segoe UI Light" panose="020B0502040204020203" pitchFamily="34" charset="0"/>
                          <a:cs typeface="Segoe UI Light" panose="020B0502040204020203" pitchFamily="34" charset="0"/>
                        </a:rPr>
                        <a:t> </a:t>
                      </a:r>
                      <a:r>
                        <a:rPr lang="pt-PT" sz="1100" b="0" dirty="0" err="1">
                          <a:latin typeface="Segoe UI Light" panose="020B0502040204020203" pitchFamily="34" charset="0"/>
                          <a:cs typeface="Segoe UI Light" panose="020B0502040204020203" pitchFamily="34" charset="0"/>
                        </a:rPr>
                        <a:t>Root</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Light" panose="020B0502040204020203" pitchFamily="34" charset="0"/>
                          <a:cs typeface="Segoe UI Light" panose="020B0502040204020203" pitchFamily="34" charset="0"/>
                        </a:rPr>
                        <a:t>Description</a:t>
                      </a:r>
                      <a:endParaRPr lang="pt-PT" sz="1100" b="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atr_cust_age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562197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dt_fpy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a:solidFill>
                            <a:srgbClr val="000000"/>
                          </a:solidFill>
                          <a:latin typeface="Segoe UI Light" panose="020B0502040204020203" pitchFamily="34" charset="0"/>
                          <a:cs typeface="Segoe UI Light" panose="020B0502040204020203" pitchFamily="34" charset="0"/>
                        </a:rPr>
                        <a:t>Date </a:t>
                      </a:r>
                      <a:r>
                        <a:rPr lang="pt-PT" sz="1100" b="0" dirty="0" err="1">
                          <a:solidFill>
                            <a:srgbClr val="000000"/>
                          </a:solidFill>
                          <a:latin typeface="Segoe UI Light" panose="020B0502040204020203" pitchFamily="34" charset="0"/>
                          <a:cs typeface="Segoe UI Light" panose="020B0502040204020203" pitchFamily="34" charset="0"/>
                        </a:rPr>
                        <a:t>when</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activated</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the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policy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1209029"/>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amt_gms</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Custoemr</a:t>
                      </a:r>
                      <a:r>
                        <a:rPr lang="pt-PT" sz="1100" b="0" dirty="0">
                          <a:solidFill>
                            <a:srgbClr val="000000"/>
                          </a:solidFill>
                          <a:latin typeface="Segoe UI Light" panose="020B0502040204020203" pitchFamily="34" charset="0"/>
                          <a:cs typeface="Segoe UI Light" panose="020B0502040204020203" pitchFamily="34" charset="0"/>
                        </a:rPr>
                        <a:t> gross </a:t>
                      </a:r>
                      <a:r>
                        <a:rPr lang="pt-PT" sz="1100" b="0" dirty="0" err="1">
                          <a:solidFill>
                            <a:srgbClr val="000000"/>
                          </a:solidFill>
                          <a:latin typeface="Segoe UI Light" panose="020B0502040204020203" pitchFamily="34" charset="0"/>
                          <a:cs typeface="Segoe UI Light" panose="020B0502040204020203" pitchFamily="34" charset="0"/>
                        </a:rPr>
                        <a:t>monthly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salary</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3370564"/>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amt_cmv</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monetary</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value</a:t>
                      </a:r>
                      <a:endParaRPr lang="pt-PT" sz="1100" b="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6861918"/>
                  </a:ext>
                </a:extLst>
              </a:tr>
              <a:tr h="239711">
                <a:tc>
                  <a:txBody>
                    <a:bodyPr/>
                    <a:lstStyle/>
                    <a:p>
                      <a:r>
                        <a:rPr lang="pt-PT" sz="1100" dirty="0" err="1">
                          <a:solidFill>
                            <a:srgbClr val="000000"/>
                          </a:solidFill>
                          <a:latin typeface="Segoe UI Light" panose="020B0502040204020203" pitchFamily="34" charset="0"/>
                          <a:cs typeface="Segoe UI Light" panose="020B0502040204020203" pitchFamily="34" charset="0"/>
                        </a:rPr>
                        <a:t>amt_plob_X</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solidFill>
                            <a:srgbClr val="000000"/>
                          </a:solidFill>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Light" panose="020B0502040204020203" pitchFamily="34" charset="0"/>
                          <a:cs typeface="Segoe UI Light" panose="020B0502040204020203" pitchFamily="34" charset="0"/>
                        </a:rPr>
                        <a:t>Amount</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premium </a:t>
                      </a:r>
                      <a:r>
                        <a:rPr lang="pt-PT" sz="1100" b="0" dirty="0" err="1">
                          <a:solidFill>
                            <a:srgbClr val="000000"/>
                          </a:solidFill>
                          <a:latin typeface="Segoe UI Light" panose="020B0502040204020203" pitchFamily="34" charset="0"/>
                          <a:cs typeface="Segoe UI Light" panose="020B0502040204020203" pitchFamily="34" charset="0"/>
                        </a:rPr>
                        <a:t>customer</a:t>
                      </a:r>
                      <a:r>
                        <a:rPr lang="pt-PT" sz="1100" b="0" dirty="0">
                          <a:solidFill>
                            <a:srgbClr val="000000"/>
                          </a:solidFill>
                          <a:latin typeface="Segoe UI Light" panose="020B0502040204020203" pitchFamily="34" charset="0"/>
                          <a:cs typeface="Segoe UI Light" panose="020B0502040204020203" pitchFamily="34" charset="0"/>
                        </a:rPr>
                        <a:t> pays for </a:t>
                      </a:r>
                      <a:r>
                        <a:rPr lang="pt-PT" sz="1100" b="0" dirty="0" err="1">
                          <a:solidFill>
                            <a:srgbClr val="000000"/>
                          </a:solidFill>
                          <a:latin typeface="Segoe UI Light" panose="020B0502040204020203" pitchFamily="34" charset="0"/>
                          <a:cs typeface="Segoe UI Light" panose="020B0502040204020203" pitchFamily="34" charset="0"/>
                        </a:rPr>
                        <a:t>each</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line</a:t>
                      </a:r>
                      <a:r>
                        <a:rPr lang="pt-PT" sz="1100" b="0" dirty="0">
                          <a:solidFill>
                            <a:srgbClr val="000000"/>
                          </a:solidFill>
                          <a:latin typeface="Segoe UI Light" panose="020B0502040204020203" pitchFamily="34" charset="0"/>
                          <a:cs typeface="Segoe UI Light" panose="020B0502040204020203" pitchFamily="34" charset="0"/>
                        </a:rPr>
                        <a:t> </a:t>
                      </a:r>
                      <a:r>
                        <a:rPr lang="pt-PT" sz="1100" b="0" dirty="0" err="1">
                          <a:solidFill>
                            <a:srgbClr val="000000"/>
                          </a:solidFill>
                          <a:latin typeface="Segoe UI Light" panose="020B0502040204020203" pitchFamily="34" charset="0"/>
                          <a:cs typeface="Segoe UI Light" panose="020B0502040204020203" pitchFamily="34" charset="0"/>
                        </a:rPr>
                        <a:t>of</a:t>
                      </a:r>
                      <a:r>
                        <a:rPr lang="pt-PT" sz="1100" b="0" dirty="0">
                          <a:solidFill>
                            <a:srgbClr val="000000"/>
                          </a:solidFill>
                          <a:latin typeface="Segoe UI Light" panose="020B0502040204020203" pitchFamily="34" charset="0"/>
                          <a:cs typeface="Segoe UI Light" panose="020B0502040204020203" pitchFamily="34" charset="0"/>
                        </a:rPr>
                        <a:t> business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5208238"/>
                  </a:ext>
                </a:extLst>
              </a:tr>
              <a:tr h="239711">
                <a:tc>
                  <a:txBody>
                    <a:bodyPr/>
                    <a:lstStyle/>
                    <a:p>
                      <a:r>
                        <a:rPr lang="pt-PT" sz="1100" b="0" dirty="0">
                          <a:solidFill>
                            <a:schemeClr val="bg2"/>
                          </a:solidFill>
                          <a:latin typeface="Segoe UI Light" panose="020B0502040204020203" pitchFamily="34" charset="0"/>
                          <a:cs typeface="Segoe UI Light" panose="020B0502040204020203" pitchFamily="34" charset="0"/>
                        </a:rPr>
                        <a:t>New </a:t>
                      </a:r>
                      <a:r>
                        <a:rPr lang="pt-PT" sz="1100" b="0" dirty="0" err="1">
                          <a:solidFill>
                            <a:schemeClr val="bg2"/>
                          </a:solidFill>
                          <a:latin typeface="Segoe UI Light" panose="020B0502040204020203" pitchFamily="34" charset="0"/>
                          <a:cs typeface="Segoe UI Light" panose="020B0502040204020203" pitchFamily="34" charset="0"/>
                        </a:rPr>
                        <a:t>Columns</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MinMax</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Standard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a:solidFill>
                            <a:schemeClr val="bg2"/>
                          </a:solidFill>
                          <a:latin typeface="Segoe UI Light" panose="020B0502040204020203" pitchFamily="34" charset="0"/>
                          <a:cs typeface="Segoe UI Light" panose="020B0502040204020203" pitchFamily="34" charset="0"/>
                        </a:rPr>
                        <a:t>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r>
                        <a:rPr lang="pt-PT" sz="1100" b="0" dirty="0" err="1">
                          <a:solidFill>
                            <a:schemeClr val="bg2"/>
                          </a:solidFill>
                          <a:latin typeface="Segoe UI Light" panose="020B0502040204020203" pitchFamily="34" charset="0"/>
                          <a:cs typeface="Segoe UI Light" panose="020B0502040204020203" pitchFamily="34" charset="0"/>
                        </a:rPr>
                        <a:t>Square</a:t>
                      </a:r>
                      <a:r>
                        <a:rPr lang="pt-PT" sz="1100" b="0" dirty="0">
                          <a:solidFill>
                            <a:schemeClr val="bg2"/>
                          </a:solidFill>
                          <a:latin typeface="Segoe UI Light" panose="020B0502040204020203" pitchFamily="34" charset="0"/>
                          <a:cs typeface="Segoe UI Light" panose="020B0502040204020203" pitchFamily="34" charset="0"/>
                        </a:rPr>
                        <a:t> </a:t>
                      </a:r>
                      <a:r>
                        <a:rPr lang="pt-PT" sz="1100" b="0" dirty="0" err="1">
                          <a:solidFill>
                            <a:schemeClr val="bg2"/>
                          </a:solidFill>
                          <a:latin typeface="Segoe UI Light" panose="020B0502040204020203" pitchFamily="34" charset="0"/>
                          <a:cs typeface="Segoe UI Light" panose="020B0502040204020203" pitchFamily="34" charset="0"/>
                        </a:rPr>
                        <a:t>Root</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solidFill>
                            <a:schemeClr val="bg2"/>
                          </a:solidFill>
                          <a:latin typeface="Segoe UI Light" panose="020B0502040204020203" pitchFamily="34" charset="0"/>
                          <a:cs typeface="Segoe UI Light" panose="020B0502040204020203" pitchFamily="34" charset="0"/>
                        </a:rPr>
                        <a:t>Description</a:t>
                      </a:r>
                      <a:endParaRPr lang="pt-PT" sz="1100" b="0" dirty="0">
                        <a:solidFill>
                          <a:schemeClr val="bg2"/>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863439695"/>
                  </a:ext>
                </a:extLst>
              </a:tr>
              <a:tr h="239711">
                <a:tc>
                  <a:txBody>
                    <a:bodyPr/>
                    <a:lstStyle/>
                    <a:p>
                      <a:r>
                        <a:rPr lang="pt-PT" sz="1100" dirty="0" err="1">
                          <a:latin typeface="Segoe UI Light" panose="020B0502040204020203" pitchFamily="34" charset="0"/>
                          <a:cs typeface="Segoe UI Light" panose="020B0502040204020203" pitchFamily="34" charset="0"/>
                        </a:rPr>
                        <a:t>atr_fpy_to_date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How</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many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since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first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policy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year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reference</a:t>
                      </a:r>
                      <a:r>
                        <a:rPr lang="pt-PT" sz="1100" dirty="0">
                          <a:latin typeface="Segoe UI Light" panose="020B0502040204020203" pitchFamily="34" charset="0"/>
                          <a:cs typeface="Segoe UI Light" panose="020B0502040204020203" pitchFamily="34" charset="0"/>
                        </a:rPr>
                        <a:t> (1999)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239711">
                <a:tc>
                  <a:txBody>
                    <a:bodyPr/>
                    <a:lstStyle/>
                    <a:p>
                      <a:r>
                        <a:rPr lang="pt-PT" sz="1100" dirty="0" err="1">
                          <a:latin typeface="Segoe UI Light" panose="020B0502040204020203" pitchFamily="34" charset="0"/>
                          <a:cs typeface="Segoe UI Light" panose="020B0502040204020203" pitchFamily="34" charset="0"/>
                        </a:rPr>
                        <a:t>amt_premium_total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Sum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every</a:t>
                      </a:r>
                      <a:r>
                        <a:rPr lang="pt-PT" sz="1100" dirty="0">
                          <a:latin typeface="Segoe UI Light" panose="020B0502040204020203" pitchFamily="34" charset="0"/>
                          <a:cs typeface="Segoe UI Light" panose="020B0502040204020203" pitchFamily="34" charset="0"/>
                        </a:rPr>
                        <a:t> premium for a </a:t>
                      </a:r>
                      <a:r>
                        <a:rPr lang="pt-PT" sz="1100" dirty="0" err="1">
                          <a:latin typeface="Segoe UI Light" panose="020B0502040204020203" pitchFamily="34" charset="0"/>
                          <a:cs typeface="Segoe UI Light" panose="020B0502040204020203" pitchFamily="34" charset="0"/>
                        </a:rPr>
                        <a:t>customer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394819">
                <a:tc>
                  <a:txBody>
                    <a:bodyPr/>
                    <a:lstStyle/>
                    <a:p>
                      <a:r>
                        <a:rPr lang="pt-PT" sz="1100" dirty="0" err="1">
                          <a:latin typeface="Segoe UI Light" panose="020B0502040204020203" pitchFamily="34" charset="0"/>
                          <a:cs typeface="Segoe UI Light" panose="020B0502040204020203" pitchFamily="34" charset="0"/>
                        </a:rPr>
                        <a:t>outlier_candidate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pt-PT" sz="1100" dirty="0" err="1">
                          <a:latin typeface="Segoe UI Light" panose="020B0502040204020203" pitchFamily="34" charset="0"/>
                          <a:cs typeface="Segoe UI Light" panose="020B0502040204020203" pitchFamily="34" charset="0"/>
                        </a:rPr>
                        <a:t>Marked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that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were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above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below</a:t>
                      </a:r>
                      <a:r>
                        <a:rPr lang="pt-PT" sz="1100" dirty="0">
                          <a:latin typeface="Segoe UI Light" panose="020B0502040204020203" pitchFamily="34" charset="0"/>
                          <a:cs typeface="Segoe UI Light" panose="020B0502040204020203" pitchFamily="34" charset="0"/>
                        </a:rPr>
                        <a:t> 1.5 times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interquartile</a:t>
                      </a:r>
                      <a:r>
                        <a:rPr lang="pt-PT" sz="1100" dirty="0">
                          <a:latin typeface="Segoe UI Light" panose="020B0502040204020203" pitchFamily="34" charset="0"/>
                          <a:cs typeface="Segoe UI Light" panose="020B0502040204020203" pitchFamily="34" charset="0"/>
                        </a:rPr>
                        <a:t> range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269411">
                <a:tc>
                  <a:txBody>
                    <a:bodyPr/>
                    <a:lstStyle/>
                    <a:p>
                      <a:r>
                        <a:rPr lang="pt-PT" sz="1100" dirty="0" err="1">
                          <a:latin typeface="Segoe UI Light" panose="020B0502040204020203" pitchFamily="34" charset="0"/>
                          <a:cs typeface="Segoe UI Light" panose="020B0502040204020203" pitchFamily="34" charset="0"/>
                        </a:rPr>
                        <a:t>rt_plob_X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Rates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239711">
                <a:tc>
                  <a:txBody>
                    <a:bodyPr/>
                    <a:lstStyle/>
                    <a:p>
                      <a:r>
                        <a:rPr lang="pt-PT" sz="1100" dirty="0" err="1">
                          <a:latin typeface="Segoe UI Light" panose="020B0502040204020203" pitchFamily="34" charset="0"/>
                          <a:cs typeface="Segoe UI Light" panose="020B0502040204020203" pitchFamily="34" charset="0"/>
                        </a:rPr>
                        <a:t>amt_gys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salary</a:t>
                      </a:r>
                      <a:r>
                        <a:rPr lang="pt-PT" sz="1100" dirty="0">
                          <a:latin typeface="Segoe UI Light" panose="020B0502040204020203" pitchFamily="34" charset="0"/>
                          <a:cs typeface="Segoe UI Light"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394819">
                <a:tc>
                  <a:txBody>
                    <a:bodyPr/>
                    <a:lstStyle/>
                    <a:p>
                      <a:r>
                        <a:rPr lang="pt-PT" sz="1100" dirty="0" err="1">
                          <a:latin typeface="Segoe UI Light" panose="020B0502040204020203" pitchFamily="34" charset="0"/>
                          <a:cs typeface="Segoe UI Light" panose="020B0502040204020203" pitchFamily="34" charset="0"/>
                        </a:rPr>
                        <a:t>amt_claims_total</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Total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multiplying</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rate </a:t>
                      </a:r>
                      <a:r>
                        <a:rPr lang="pt-PT" sz="1100" dirty="0" err="1">
                          <a:latin typeface="Segoe UI Light" panose="020B0502040204020203" pitchFamily="34" charset="0"/>
                          <a:cs typeface="Segoe UI Light" panose="020B0502040204020203" pitchFamily="34" charset="0"/>
                        </a:rPr>
                        <a:t>with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the</a:t>
                      </a:r>
                      <a:r>
                        <a:rPr lang="pt-PT" sz="1100" dirty="0">
                          <a:latin typeface="Segoe UI Light" panose="020B0502040204020203" pitchFamily="34" charset="0"/>
                          <a:cs typeface="Segoe UI Light" panose="020B0502040204020203" pitchFamily="34" charset="0"/>
                        </a:rPr>
                        <a:t> total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038444"/>
                  </a:ext>
                </a:extLst>
              </a:tr>
              <a:tr h="239711">
                <a:tc>
                  <a:txBody>
                    <a:bodyPr/>
                    <a:lstStyle/>
                    <a:p>
                      <a:r>
                        <a:rPr lang="pt-PT" sz="1100" dirty="0" err="1">
                          <a:latin typeface="Segoe UI Light" panose="020B0502040204020203" pitchFamily="34" charset="0"/>
                          <a:cs typeface="Segoe UI Light" panose="020B0502040204020203" pitchFamily="34" charset="0"/>
                        </a:rPr>
                        <a:t>rt_premiums_year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Cost</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premiums</a:t>
                      </a:r>
                      <a:r>
                        <a:rPr lang="pt-PT" sz="1100" dirty="0">
                          <a:latin typeface="Segoe UI Light" panose="020B0502040204020203" pitchFamily="34" charset="0"/>
                          <a:cs typeface="Segoe UI Light" panose="020B0502040204020203" pitchFamily="34" charset="0"/>
                        </a:rPr>
                        <a:t> in </a:t>
                      </a:r>
                      <a:r>
                        <a:rPr lang="pt-PT" sz="1100" dirty="0" err="1">
                          <a:latin typeface="Segoe UI Light" panose="020B0502040204020203" pitchFamily="34" charset="0"/>
                          <a:cs typeface="Segoe UI Light" panose="020B0502040204020203" pitchFamily="34" charset="0"/>
                        </a:rPr>
                        <a:t>relation</a:t>
                      </a:r>
                      <a:r>
                        <a:rPr lang="pt-PT" sz="1100" dirty="0">
                          <a:latin typeface="Segoe UI Light" panose="020B0502040204020203" pitchFamily="34" charset="0"/>
                          <a:cs typeface="Segoe UI Light" panose="020B0502040204020203" pitchFamily="34" charset="0"/>
                        </a:rPr>
                        <a:t> to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4112756908"/>
                  </a:ext>
                </a:extLst>
              </a:tr>
              <a:tr h="2397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rt_claims_year</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a:latin typeface="Segoe UI Light" panose="020B0502040204020203" pitchFamily="34" charset="0"/>
                          <a:cs typeface="Segoe UI Light" panose="020B0502040204020203" pitchFamily="34" charset="0"/>
                        </a:rPr>
                        <a:t>Rate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claims</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made</a:t>
                      </a:r>
                      <a:r>
                        <a:rPr lang="pt-PT" sz="1100" dirty="0">
                          <a:latin typeface="Segoe UI Light" panose="020B0502040204020203" pitchFamily="34" charset="0"/>
                          <a:cs typeface="Segoe UI Light" panose="020B0502040204020203" pitchFamily="34" charset="0"/>
                        </a:rPr>
                        <a:t> per </a:t>
                      </a:r>
                      <a:r>
                        <a:rPr lang="pt-PT" sz="1100" dirty="0" err="1">
                          <a:latin typeface="Segoe UI Light" panose="020B0502040204020203" pitchFamily="34" charset="0"/>
                          <a:cs typeface="Segoe UI Light" panose="020B0502040204020203" pitchFamily="34" charset="0"/>
                        </a:rPr>
                        <a:t>yearly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income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283241681"/>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fe_bin_plob_X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Total Premium)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31334099"/>
                  </a:ext>
                </a:extLst>
              </a:tr>
              <a:tr h="39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fe_bin_cmv_X</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latin typeface="Segoe UI Light" panose="020B0502040204020203" pitchFamily="34" charset="0"/>
                          <a:cs typeface="Segoe UI Light" panose="020B0502040204020203" pitchFamily="34" charset="0"/>
                        </a:rPr>
                        <a:t>X (_</a:t>
                      </a:r>
                      <a:r>
                        <a:rPr lang="pt-PT" sz="1100" dirty="0" err="1">
                          <a:latin typeface="Segoe UI Light" panose="020B0502040204020203" pitchFamily="34" charset="0"/>
                          <a:cs typeface="Segoe UI Light" panose="020B0502040204020203" pitchFamily="34" charset="0"/>
                        </a:rPr>
                        <a:t>scaled</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Tree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based</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binning</a:t>
                      </a:r>
                      <a:r>
                        <a:rPr lang="pt-PT" sz="1100" dirty="0">
                          <a:latin typeface="Segoe UI Light" panose="020B0502040204020203" pitchFamily="34" charset="0"/>
                          <a:cs typeface="Segoe UI Light" panose="020B0502040204020203" pitchFamily="34" charset="0"/>
                        </a:rPr>
                        <a:t> for </a:t>
                      </a:r>
                      <a:r>
                        <a:rPr lang="pt-PT" sz="1100" dirty="0" err="1">
                          <a:latin typeface="Segoe UI Light" panose="020B0502040204020203" pitchFamily="34" charset="0"/>
                          <a:cs typeface="Segoe UI Light" panose="020B0502040204020203" pitchFamily="34" charset="0"/>
                        </a:rPr>
                        <a:t>each</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type</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of</a:t>
                      </a:r>
                      <a:r>
                        <a:rPr lang="pt-PT" sz="1100" dirty="0">
                          <a:latin typeface="Segoe UI Light" panose="020B0502040204020203" pitchFamily="34" charset="0"/>
                          <a:cs typeface="Segoe UI Light" panose="020B0502040204020203" pitchFamily="34" charset="0"/>
                        </a:rPr>
                        <a:t> premium (Target: </a:t>
                      </a: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Monetary</a:t>
                      </a:r>
                      <a:r>
                        <a:rPr lang="pt-PT" sz="1100" dirty="0">
                          <a:latin typeface="Segoe UI Light" panose="020B0502040204020203" pitchFamily="34" charset="0"/>
                          <a:cs typeface="Segoe UI Light" panose="020B0502040204020203" pitchFamily="34" charset="0"/>
                        </a:rPr>
                        <a:t> </a:t>
                      </a:r>
                      <a:r>
                        <a:rPr lang="pt-PT" sz="1100" dirty="0" err="1">
                          <a:latin typeface="Segoe UI Light" panose="020B0502040204020203" pitchFamily="34" charset="0"/>
                          <a:cs typeface="Segoe UI Light" panose="020B0502040204020203" pitchFamily="34" charset="0"/>
                        </a:rPr>
                        <a:t>Value</a:t>
                      </a:r>
                      <a:r>
                        <a:rPr lang="pt-PT" sz="1100" dirty="0">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405602"/>
                  </a:ext>
                </a:extLst>
              </a:tr>
              <a:tr h="2651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fe_bin_cust_age</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latin typeface="Segoe UI Light" panose="020B0502040204020203" pitchFamily="34" charset="0"/>
                          <a:cs typeface="Segoe UI Light" panose="020B0502040204020203" pitchFamily="34" charset="0"/>
                        </a:rPr>
                        <a:t>Customer</a:t>
                      </a:r>
                      <a:r>
                        <a:rPr lang="pt-PT" sz="1100" dirty="0">
                          <a:latin typeface="Segoe UI Light" panose="020B0502040204020203" pitchFamily="34" charset="0"/>
                          <a:cs typeface="Segoe UI Light" panose="020B0502040204020203" pitchFamily="34" charset="0"/>
                        </a:rPr>
                        <a:t> age </a:t>
                      </a:r>
                      <a:r>
                        <a:rPr lang="pt-PT" sz="1100" dirty="0" err="1">
                          <a:latin typeface="Segoe UI Light" panose="020B0502040204020203" pitchFamily="34" charset="0"/>
                          <a:cs typeface="Segoe UI Light" panose="020B0502040204020203" pitchFamily="34" charset="0"/>
                        </a:rPr>
                        <a:t>binned</a:t>
                      </a:r>
                      <a:endParaRPr lang="pt-PT" sz="11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17162092"/>
                  </a:ext>
                </a:extLst>
              </a:tr>
            </a:tbl>
          </a:graphicData>
        </a:graphic>
      </p:graphicFrame>
    </p:spTree>
    <p:extLst>
      <p:ext uri="{BB962C8B-B14F-4D97-AF65-F5344CB8AC3E}">
        <p14:creationId xmlns:p14="http://schemas.microsoft.com/office/powerpoint/2010/main" val="254925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grpSp>
        <p:nvGrpSpPr>
          <p:cNvPr id="10" name="Agrupar 7">
            <a:extLst>
              <a:ext uri="{FF2B5EF4-FFF2-40B4-BE49-F238E27FC236}">
                <a16:creationId xmlns:a16="http://schemas.microsoft.com/office/drawing/2014/main" id="{E558D17C-1096-4541-980A-044C52EA6D37}"/>
              </a:ext>
            </a:extLst>
          </p:cNvPr>
          <p:cNvGrpSpPr/>
          <p:nvPr/>
        </p:nvGrpSpPr>
        <p:grpSpPr>
          <a:xfrm>
            <a:off x="4297851" y="2004573"/>
            <a:ext cx="2217489" cy="1483159"/>
            <a:chOff x="3362489" y="2515575"/>
            <a:chExt cx="2217489" cy="1483159"/>
          </a:xfrm>
        </p:grpSpPr>
        <p:sp>
          <p:nvSpPr>
            <p:cNvPr id="11" name="Oval 10">
              <a:extLst>
                <a:ext uri="{FF2B5EF4-FFF2-40B4-BE49-F238E27FC236}">
                  <a16:creationId xmlns:a16="http://schemas.microsoft.com/office/drawing/2014/main" id="{3B26A516-E4B6-7242-A244-B1C04F45DB3D}"/>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2" name="Retângulo 4">
              <a:extLst>
                <a:ext uri="{FF2B5EF4-FFF2-40B4-BE49-F238E27FC236}">
                  <a16:creationId xmlns:a16="http://schemas.microsoft.com/office/drawing/2014/main" id="{F108090C-60BA-6E45-8A1E-33EC33F7863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Method</a:t>
              </a:r>
            </a:p>
          </p:txBody>
        </p:sp>
      </p:grpSp>
      <p:sp>
        <p:nvSpPr>
          <p:cNvPr id="14" name="TextBox 13">
            <a:extLst>
              <a:ext uri="{FF2B5EF4-FFF2-40B4-BE49-F238E27FC236}">
                <a16:creationId xmlns:a16="http://schemas.microsoft.com/office/drawing/2014/main" id="{73C5812F-D94C-0142-84BE-343A537DDDBE}"/>
              </a:ext>
            </a:extLst>
          </p:cNvPr>
          <p:cNvSpPr txBox="1"/>
          <p:nvPr/>
        </p:nvSpPr>
        <p:spPr>
          <a:xfrm>
            <a:off x="4613485" y="3686966"/>
            <a:ext cx="1936577" cy="3045864"/>
          </a:xfrm>
          <a:prstGeom prst="rect">
            <a:avLst/>
          </a:prstGeom>
          <a:noFill/>
        </p:spPr>
        <p:txBody>
          <a:bodyPr wrap="square" lIns="0" tIns="45720" rIns="91440" bIns="45720" rtlCol="0" anchor="t">
            <a:noAutofit/>
          </a:bodyPr>
          <a:lstStyle/>
          <a:p>
            <a:pPr marL="228600" indent="-228600">
              <a:spcBef>
                <a:spcPts val="600"/>
              </a:spcBef>
              <a:spcAft>
                <a:spcPts val="600"/>
              </a:spcAft>
              <a:buFont typeface="+mj-lt"/>
              <a:buAutoNum type="arabicPeriod"/>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Choose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number</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of</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 min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clusters;</a:t>
            </a:r>
          </a:p>
          <a:p>
            <a:pPr marL="228600" indent="-228600">
              <a:spcBef>
                <a:spcPts val="600"/>
              </a:spcBef>
              <a:spcAft>
                <a:spcPts val="600"/>
              </a:spcAft>
              <a:buFont typeface="+mj-lt"/>
              <a:buAutoNum type="arabicPeriod"/>
            </a:pPr>
            <a:r>
              <a:rPr lang="pt-PT" sz="1200" dirty="0">
                <a:solidFill>
                  <a:srgbClr val="00151E"/>
                </a:solidFill>
                <a:latin typeface="Segoe UI Light" panose="020B0502040204020203" pitchFamily="34" charset="0"/>
                <a:cs typeface="Segoe UI Light" panose="020B0502040204020203" pitchFamily="34" charset="0"/>
              </a:rPr>
              <a:t>Loop </a:t>
            </a:r>
            <a:r>
              <a:rPr lang="pt-PT" sz="1200" dirty="0" err="1">
                <a:solidFill>
                  <a:srgbClr val="00151E"/>
                </a:solidFill>
                <a:latin typeface="Segoe UI Light" panose="020B0502040204020203" pitchFamily="34" charset="0"/>
                <a:cs typeface="Segoe UI Light" panose="020B0502040204020203" pitchFamily="34" charset="0"/>
              </a:rPr>
              <a:t>from</a:t>
            </a:r>
            <a:r>
              <a:rPr lang="pt-PT" sz="1200" dirty="0">
                <a:solidFill>
                  <a:srgbClr val="00151E"/>
                </a:solidFill>
                <a:latin typeface="Segoe UI Light" panose="020B0502040204020203" pitchFamily="34" charset="0"/>
                <a:cs typeface="Segoe UI Light" panose="020B0502040204020203" pitchFamily="34" charset="0"/>
              </a:rPr>
              <a:t> k min to k </a:t>
            </a:r>
            <a:r>
              <a:rPr lang="pt-PT" sz="1200" dirty="0" err="1">
                <a:solidFill>
                  <a:srgbClr val="00151E"/>
                </a:solidFill>
                <a:latin typeface="Segoe UI Light" panose="020B0502040204020203" pitchFamily="34" charset="0"/>
                <a:cs typeface="Segoe UI Light" panose="020B0502040204020203" pitchFamily="34" charset="0"/>
              </a:rPr>
              <a:t>max</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while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recording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every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combination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a:t>
            </a: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Pick</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giving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best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value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overall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over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endParaRPr lang="pt-PT" sz="1200" dirty="0">
              <a:solidFill>
                <a:srgbClr val="00151E"/>
              </a:solidFill>
              <a:latin typeface="Segoe UI Light" panose="020B0502040204020203" pitchFamily="34" charset="0"/>
              <a:cs typeface="Segoe UI Light" panose="020B0502040204020203" pitchFamily="34" charset="0"/>
            </a:endParaRPr>
          </a:p>
          <a:p>
            <a:pPr marL="228600" indent="-228600">
              <a:spcBef>
                <a:spcPts val="600"/>
              </a:spcBef>
              <a:spcAft>
                <a:spcPts val="600"/>
              </a:spcAft>
              <a:buFont typeface="+mj-lt"/>
              <a:buAutoNum type="arabicPeriod"/>
            </a:pPr>
            <a:r>
              <a:rPr lang="pt-PT" sz="1200" dirty="0" err="1">
                <a:solidFill>
                  <a:srgbClr val="00151E"/>
                </a:solidFill>
                <a:latin typeface="Segoe UI Light" panose="020B0502040204020203" pitchFamily="34" charset="0"/>
                <a:cs typeface="Segoe UI Light" panose="020B0502040204020203" pitchFamily="34" charset="0"/>
              </a:rPr>
              <a:t>Repeat</a:t>
            </a:r>
            <a:r>
              <a:rPr lang="pt-PT" sz="1200" dirty="0">
                <a:solidFill>
                  <a:srgbClr val="00151E"/>
                </a:solidFill>
                <a:latin typeface="Segoe UI Light" panose="020B0502040204020203" pitchFamily="34" charset="0"/>
                <a:cs typeface="Segoe UI Light" panose="020B0502040204020203" pitchFamily="34" charset="0"/>
              </a:rPr>
              <a:t> steps 2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3 </a:t>
            </a:r>
            <a:r>
              <a:rPr lang="pt-PT" sz="1200" dirty="0" err="1">
                <a:solidFill>
                  <a:srgbClr val="00151E"/>
                </a:solidFill>
                <a:latin typeface="Segoe UI Light" panose="020B0502040204020203" pitchFamily="34" charset="0"/>
                <a:cs typeface="Segoe UI Light" panose="020B0502040204020203" pitchFamily="34" charset="0"/>
              </a:rPr>
              <a:t>until</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desired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number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reached</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19" name="Retângulo 5">
            <a:extLst>
              <a:ext uri="{FF2B5EF4-FFF2-40B4-BE49-F238E27FC236}">
                <a16:creationId xmlns:a16="http://schemas.microsoft.com/office/drawing/2014/main" id="{4E46C5FB-406D-404F-B2B0-F9CF7B589721}"/>
              </a:ext>
            </a:extLst>
          </p:cNvPr>
          <p:cNvSpPr/>
          <p:nvPr/>
        </p:nvSpPr>
        <p:spPr>
          <a:xfrm>
            <a:off x="212844" y="2071291"/>
            <a:ext cx="35889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Feature Selection</a:t>
            </a:r>
          </a:p>
        </p:txBody>
      </p:sp>
      <p:sp>
        <p:nvSpPr>
          <p:cNvPr id="21" name="Shape 2593">
            <a:extLst>
              <a:ext uri="{FF2B5EF4-FFF2-40B4-BE49-F238E27FC236}">
                <a16:creationId xmlns:a16="http://schemas.microsoft.com/office/drawing/2014/main" id="{518294B5-D9F0-7F4B-9A2A-51ECB7867EC0}"/>
              </a:ext>
            </a:extLst>
          </p:cNvPr>
          <p:cNvSpPr/>
          <p:nvPr/>
        </p:nvSpPr>
        <p:spPr>
          <a:xfrm>
            <a:off x="5029200" y="2128776"/>
            <a:ext cx="759609" cy="759612"/>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nvGrpSpPr>
          <p:cNvPr id="22" name="Agrupar 7">
            <a:extLst>
              <a:ext uri="{FF2B5EF4-FFF2-40B4-BE49-F238E27FC236}">
                <a16:creationId xmlns:a16="http://schemas.microsoft.com/office/drawing/2014/main" id="{B844D038-B406-774D-9FFA-8A3F5BBF29CD}"/>
              </a:ext>
            </a:extLst>
          </p:cNvPr>
          <p:cNvGrpSpPr/>
          <p:nvPr/>
        </p:nvGrpSpPr>
        <p:grpSpPr>
          <a:xfrm>
            <a:off x="6671609" y="1981112"/>
            <a:ext cx="2217489" cy="1790935"/>
            <a:chOff x="3362489" y="2515575"/>
            <a:chExt cx="2217489" cy="1790935"/>
          </a:xfrm>
        </p:grpSpPr>
        <p:sp>
          <p:nvSpPr>
            <p:cNvPr id="23" name="Oval 22">
              <a:extLst>
                <a:ext uri="{FF2B5EF4-FFF2-40B4-BE49-F238E27FC236}">
                  <a16:creationId xmlns:a16="http://schemas.microsoft.com/office/drawing/2014/main" id="{B75E0261-8F84-EE43-AD5F-06457DD55ADC}"/>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4" name="Retângulo 4">
              <a:extLst>
                <a:ext uri="{FF2B5EF4-FFF2-40B4-BE49-F238E27FC236}">
                  <a16:creationId xmlns:a16="http://schemas.microsoft.com/office/drawing/2014/main" id="{A9AE2CFC-FA39-F84E-A61D-B21A6A8B91EB}"/>
                </a:ext>
              </a:extLst>
            </p:cNvPr>
            <p:cNvSpPr/>
            <p:nvPr/>
          </p:nvSpPr>
          <p:spPr>
            <a:xfrm>
              <a:off x="3362489" y="3598624"/>
              <a:ext cx="2217489" cy="707886"/>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Select a threshold</a:t>
              </a:r>
            </a:p>
          </p:txBody>
        </p:sp>
      </p:grpSp>
      <p:grpSp>
        <p:nvGrpSpPr>
          <p:cNvPr id="25" name="Agrupar 7">
            <a:extLst>
              <a:ext uri="{FF2B5EF4-FFF2-40B4-BE49-F238E27FC236}">
                <a16:creationId xmlns:a16="http://schemas.microsoft.com/office/drawing/2014/main" id="{EB4F2176-CD4E-2847-9216-77835A5A67F8}"/>
              </a:ext>
            </a:extLst>
          </p:cNvPr>
          <p:cNvGrpSpPr/>
          <p:nvPr/>
        </p:nvGrpSpPr>
        <p:grpSpPr>
          <a:xfrm>
            <a:off x="9045367" y="1981112"/>
            <a:ext cx="2217489" cy="1483159"/>
            <a:chOff x="3362489" y="2515575"/>
            <a:chExt cx="2217489" cy="1483159"/>
          </a:xfrm>
        </p:grpSpPr>
        <p:sp>
          <p:nvSpPr>
            <p:cNvPr id="26" name="Oval 25">
              <a:extLst>
                <a:ext uri="{FF2B5EF4-FFF2-40B4-BE49-F238E27FC236}">
                  <a16:creationId xmlns:a16="http://schemas.microsoft.com/office/drawing/2014/main" id="{F47664FD-7F94-2447-99D4-FCC695AA9CAE}"/>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7" name="Retângulo 4">
              <a:extLst>
                <a:ext uri="{FF2B5EF4-FFF2-40B4-BE49-F238E27FC236}">
                  <a16:creationId xmlns:a16="http://schemas.microsoft.com/office/drawing/2014/main" id="{2867330B-E2C8-0441-9F21-7D8432805A03}"/>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151E"/>
                  </a:solidFill>
                  <a:effectLst/>
                  <a:uLnTx/>
                  <a:uFillTx/>
                  <a:latin typeface="Segoe UI" panose="020B0502040204020203" pitchFamily="34" charset="0"/>
                  <a:ea typeface="Inter" panose="020B0502030000000004" pitchFamily="34" charset="0"/>
                  <a:cs typeface="Segoe UI" panose="020B0502040204020203" pitchFamily="34" charset="0"/>
                </a:rPr>
                <a:t>Results</a:t>
              </a:r>
            </a:p>
          </p:txBody>
        </p:sp>
      </p:grpSp>
      <p:sp>
        <p:nvSpPr>
          <p:cNvPr id="29" name="Google Shape;87;p13">
            <a:extLst>
              <a:ext uri="{FF2B5EF4-FFF2-40B4-BE49-F238E27FC236}">
                <a16:creationId xmlns:a16="http://schemas.microsoft.com/office/drawing/2014/main" id="{7C192EE5-A072-5245-8DD1-D4C91EFB3385}"/>
              </a:ext>
            </a:extLst>
          </p:cNvPr>
          <p:cNvSpPr/>
          <p:nvPr/>
        </p:nvSpPr>
        <p:spPr>
          <a:xfrm>
            <a:off x="9728867" y="2034211"/>
            <a:ext cx="791169" cy="791169"/>
          </a:xfrm>
          <a:custGeom>
            <a:avLst/>
            <a:gdLst/>
            <a:ahLst/>
            <a:cxnLst/>
            <a:rect l="l" t="t" r="r" b="b"/>
            <a:pathLst>
              <a:path w="312180" h="312180" extrusionOk="0">
                <a:moveTo>
                  <a:pt x="175668" y="149741"/>
                </a:moveTo>
                <a:cubicBezTo>
                  <a:pt x="181488" y="144450"/>
                  <a:pt x="184663" y="137042"/>
                  <a:pt x="184663" y="129105"/>
                </a:cubicBezTo>
                <a:lnTo>
                  <a:pt x="184663" y="117994"/>
                </a:lnTo>
                <a:cubicBezTo>
                  <a:pt x="184663" y="102120"/>
                  <a:pt x="171964" y="89421"/>
                  <a:pt x="156090" y="89421"/>
                </a:cubicBezTo>
                <a:cubicBezTo>
                  <a:pt x="140217" y="89421"/>
                  <a:pt x="127518" y="102120"/>
                  <a:pt x="127518" y="117994"/>
                </a:cubicBezTo>
                <a:lnTo>
                  <a:pt x="127518" y="129105"/>
                </a:lnTo>
                <a:cubicBezTo>
                  <a:pt x="127518" y="137042"/>
                  <a:pt x="131222" y="144450"/>
                  <a:pt x="136513" y="149741"/>
                </a:cubicBezTo>
                <a:cubicBezTo>
                  <a:pt x="124343" y="156619"/>
                  <a:pt x="116406" y="169318"/>
                  <a:pt x="116406" y="183604"/>
                </a:cubicBezTo>
                <a:lnTo>
                  <a:pt x="116406" y="216410"/>
                </a:lnTo>
                <a:cubicBezTo>
                  <a:pt x="116406" y="220114"/>
                  <a:pt x="119052" y="222759"/>
                  <a:pt x="122756" y="222759"/>
                </a:cubicBezTo>
                <a:lnTo>
                  <a:pt x="188366" y="222759"/>
                </a:lnTo>
                <a:cubicBezTo>
                  <a:pt x="192070" y="222759"/>
                  <a:pt x="194716" y="220114"/>
                  <a:pt x="194716" y="216410"/>
                </a:cubicBezTo>
                <a:lnTo>
                  <a:pt x="194716" y="183604"/>
                </a:lnTo>
                <a:cubicBezTo>
                  <a:pt x="195774" y="169318"/>
                  <a:pt x="187308" y="156619"/>
                  <a:pt x="175668" y="149741"/>
                </a:cubicBezTo>
                <a:close/>
                <a:moveTo>
                  <a:pt x="140746" y="129105"/>
                </a:moveTo>
                <a:lnTo>
                  <a:pt x="140746" y="117994"/>
                </a:lnTo>
                <a:cubicBezTo>
                  <a:pt x="140746" y="109528"/>
                  <a:pt x="147624" y="102649"/>
                  <a:pt x="156090" y="102649"/>
                </a:cubicBezTo>
                <a:cubicBezTo>
                  <a:pt x="164556" y="102649"/>
                  <a:pt x="171435" y="109528"/>
                  <a:pt x="171435" y="117994"/>
                </a:cubicBezTo>
                <a:lnTo>
                  <a:pt x="171435" y="129105"/>
                </a:lnTo>
                <a:cubicBezTo>
                  <a:pt x="171435" y="137571"/>
                  <a:pt x="164556" y="144450"/>
                  <a:pt x="156090" y="144450"/>
                </a:cubicBezTo>
                <a:cubicBezTo>
                  <a:pt x="147624" y="144450"/>
                  <a:pt x="140746" y="137571"/>
                  <a:pt x="140746" y="129105"/>
                </a:cubicBezTo>
                <a:close/>
                <a:moveTo>
                  <a:pt x="182546" y="210060"/>
                </a:moveTo>
                <a:lnTo>
                  <a:pt x="129634" y="210060"/>
                </a:lnTo>
                <a:lnTo>
                  <a:pt x="129634" y="183604"/>
                </a:lnTo>
                <a:cubicBezTo>
                  <a:pt x="129634" y="168789"/>
                  <a:pt x="141275" y="157148"/>
                  <a:pt x="156090" y="157148"/>
                </a:cubicBezTo>
                <a:cubicBezTo>
                  <a:pt x="170906" y="157148"/>
                  <a:pt x="182546" y="168789"/>
                  <a:pt x="182546" y="183604"/>
                </a:cubicBezTo>
                <a:lnTo>
                  <a:pt x="182546" y="210060"/>
                </a:lnTo>
                <a:close/>
                <a:moveTo>
                  <a:pt x="287841" y="128047"/>
                </a:moveTo>
                <a:cubicBezTo>
                  <a:pt x="276729" y="76722"/>
                  <a:pt x="235987" y="35980"/>
                  <a:pt x="184663" y="24869"/>
                </a:cubicBezTo>
                <a:cubicBezTo>
                  <a:pt x="183075" y="10582"/>
                  <a:pt x="170906" y="0"/>
                  <a:pt x="156619" y="0"/>
                </a:cubicBezTo>
                <a:cubicBezTo>
                  <a:pt x="142333" y="0"/>
                  <a:pt x="130692" y="10582"/>
                  <a:pt x="128576" y="24340"/>
                </a:cubicBezTo>
                <a:cubicBezTo>
                  <a:pt x="75664" y="34922"/>
                  <a:pt x="34393" y="76193"/>
                  <a:pt x="22752" y="128576"/>
                </a:cubicBezTo>
                <a:cubicBezTo>
                  <a:pt x="9524" y="131222"/>
                  <a:pt x="0" y="142862"/>
                  <a:pt x="0" y="156619"/>
                </a:cubicBezTo>
                <a:cubicBezTo>
                  <a:pt x="0" y="170376"/>
                  <a:pt x="9524" y="181488"/>
                  <a:pt x="22223" y="184134"/>
                </a:cubicBezTo>
                <a:cubicBezTo>
                  <a:pt x="32805" y="237575"/>
                  <a:pt x="75135" y="279904"/>
                  <a:pt x="129105" y="291015"/>
                </a:cubicBezTo>
                <a:cubicBezTo>
                  <a:pt x="131751" y="303714"/>
                  <a:pt x="143391" y="313239"/>
                  <a:pt x="156619" y="313239"/>
                </a:cubicBezTo>
                <a:cubicBezTo>
                  <a:pt x="170376" y="313239"/>
                  <a:pt x="182017" y="303185"/>
                  <a:pt x="184663" y="290486"/>
                </a:cubicBezTo>
                <a:cubicBezTo>
                  <a:pt x="237045" y="278846"/>
                  <a:pt x="278317" y="237575"/>
                  <a:pt x="288899" y="184663"/>
                </a:cubicBezTo>
                <a:cubicBezTo>
                  <a:pt x="302656" y="182546"/>
                  <a:pt x="313239" y="170906"/>
                  <a:pt x="313239" y="156619"/>
                </a:cubicBezTo>
                <a:cubicBezTo>
                  <a:pt x="312709" y="141804"/>
                  <a:pt x="301598" y="129634"/>
                  <a:pt x="287841" y="128047"/>
                </a:cubicBezTo>
                <a:close/>
                <a:moveTo>
                  <a:pt x="277258" y="169847"/>
                </a:moveTo>
                <a:cubicBezTo>
                  <a:pt x="272496" y="167202"/>
                  <a:pt x="268793" y="162440"/>
                  <a:pt x="268793" y="156619"/>
                </a:cubicBezTo>
                <a:cubicBezTo>
                  <a:pt x="268793" y="156619"/>
                  <a:pt x="268793" y="156619"/>
                  <a:pt x="268793" y="156619"/>
                </a:cubicBezTo>
                <a:cubicBezTo>
                  <a:pt x="268793" y="156619"/>
                  <a:pt x="268793" y="156619"/>
                  <a:pt x="268793" y="156619"/>
                </a:cubicBezTo>
                <a:cubicBezTo>
                  <a:pt x="268793" y="150799"/>
                  <a:pt x="271967" y="146037"/>
                  <a:pt x="276729" y="143391"/>
                </a:cubicBezTo>
                <a:cubicBezTo>
                  <a:pt x="278846" y="142333"/>
                  <a:pt x="281491" y="141275"/>
                  <a:pt x="284137" y="141275"/>
                </a:cubicBezTo>
                <a:cubicBezTo>
                  <a:pt x="286253" y="141275"/>
                  <a:pt x="287841" y="141804"/>
                  <a:pt x="289428" y="142333"/>
                </a:cubicBezTo>
                <a:cubicBezTo>
                  <a:pt x="295249" y="144450"/>
                  <a:pt x="299481" y="150270"/>
                  <a:pt x="299481" y="156619"/>
                </a:cubicBezTo>
                <a:cubicBezTo>
                  <a:pt x="299481" y="162969"/>
                  <a:pt x="295249" y="168789"/>
                  <a:pt x="289957" y="170906"/>
                </a:cubicBezTo>
                <a:cubicBezTo>
                  <a:pt x="288370" y="171435"/>
                  <a:pt x="286253" y="171964"/>
                  <a:pt x="284137" y="171964"/>
                </a:cubicBezTo>
                <a:cubicBezTo>
                  <a:pt x="282021" y="171964"/>
                  <a:pt x="279375" y="170906"/>
                  <a:pt x="277258" y="169847"/>
                </a:cubicBezTo>
                <a:close/>
                <a:moveTo>
                  <a:pt x="170376" y="22752"/>
                </a:moveTo>
                <a:cubicBezTo>
                  <a:pt x="170906" y="24340"/>
                  <a:pt x="171435" y="26456"/>
                  <a:pt x="171435" y="28043"/>
                </a:cubicBezTo>
                <a:cubicBezTo>
                  <a:pt x="171435" y="30689"/>
                  <a:pt x="170376" y="33335"/>
                  <a:pt x="169318" y="35451"/>
                </a:cubicBezTo>
                <a:cubicBezTo>
                  <a:pt x="166672" y="40213"/>
                  <a:pt x="161910" y="43388"/>
                  <a:pt x="156090" y="43388"/>
                </a:cubicBezTo>
                <a:cubicBezTo>
                  <a:pt x="150270" y="43388"/>
                  <a:pt x="144979" y="39684"/>
                  <a:pt x="142333" y="34922"/>
                </a:cubicBezTo>
                <a:cubicBezTo>
                  <a:pt x="141275" y="32805"/>
                  <a:pt x="140217" y="30689"/>
                  <a:pt x="140217" y="28043"/>
                </a:cubicBezTo>
                <a:cubicBezTo>
                  <a:pt x="140217" y="25927"/>
                  <a:pt x="140746" y="23810"/>
                  <a:pt x="141275" y="22223"/>
                </a:cubicBezTo>
                <a:cubicBezTo>
                  <a:pt x="143391" y="16403"/>
                  <a:pt x="149212" y="12699"/>
                  <a:pt x="155561" y="12699"/>
                </a:cubicBezTo>
                <a:cubicBezTo>
                  <a:pt x="162969" y="12699"/>
                  <a:pt x="168260" y="16932"/>
                  <a:pt x="170376" y="22752"/>
                </a:cubicBezTo>
                <a:close/>
                <a:moveTo>
                  <a:pt x="12699" y="156090"/>
                </a:moveTo>
                <a:cubicBezTo>
                  <a:pt x="12699" y="150799"/>
                  <a:pt x="15874" y="146037"/>
                  <a:pt x="20107" y="143391"/>
                </a:cubicBezTo>
                <a:cubicBezTo>
                  <a:pt x="22752" y="141804"/>
                  <a:pt x="25398" y="140746"/>
                  <a:pt x="28043" y="140746"/>
                </a:cubicBezTo>
                <a:cubicBezTo>
                  <a:pt x="30160" y="140746"/>
                  <a:pt x="31747" y="141275"/>
                  <a:pt x="33335" y="141804"/>
                </a:cubicBezTo>
                <a:cubicBezTo>
                  <a:pt x="39155" y="143920"/>
                  <a:pt x="43388" y="149741"/>
                  <a:pt x="43388" y="156090"/>
                </a:cubicBezTo>
                <a:cubicBezTo>
                  <a:pt x="43388" y="162969"/>
                  <a:pt x="39155" y="168260"/>
                  <a:pt x="32805" y="170376"/>
                </a:cubicBezTo>
                <a:cubicBezTo>
                  <a:pt x="31218" y="170906"/>
                  <a:pt x="29631" y="171435"/>
                  <a:pt x="28043" y="171435"/>
                </a:cubicBezTo>
                <a:cubicBezTo>
                  <a:pt x="24869" y="171435"/>
                  <a:pt x="22223" y="170376"/>
                  <a:pt x="20107" y="168789"/>
                </a:cubicBezTo>
                <a:cubicBezTo>
                  <a:pt x="15874" y="166144"/>
                  <a:pt x="12699" y="161910"/>
                  <a:pt x="12699" y="156090"/>
                </a:cubicBezTo>
                <a:close/>
                <a:moveTo>
                  <a:pt x="171964" y="284666"/>
                </a:moveTo>
                <a:cubicBezTo>
                  <a:pt x="171964" y="287841"/>
                  <a:pt x="170906" y="290486"/>
                  <a:pt x="169318" y="292603"/>
                </a:cubicBezTo>
                <a:cubicBezTo>
                  <a:pt x="166672" y="296836"/>
                  <a:pt x="161910" y="300011"/>
                  <a:pt x="156619" y="300011"/>
                </a:cubicBezTo>
                <a:cubicBezTo>
                  <a:pt x="151328" y="300011"/>
                  <a:pt x="146566" y="296836"/>
                  <a:pt x="143920" y="292603"/>
                </a:cubicBezTo>
                <a:cubicBezTo>
                  <a:pt x="142333" y="289957"/>
                  <a:pt x="141275" y="287312"/>
                  <a:pt x="141275" y="284666"/>
                </a:cubicBezTo>
                <a:cubicBezTo>
                  <a:pt x="141275" y="283079"/>
                  <a:pt x="141804" y="281491"/>
                  <a:pt x="142333" y="279904"/>
                </a:cubicBezTo>
                <a:cubicBezTo>
                  <a:pt x="144450" y="274084"/>
                  <a:pt x="150270" y="269322"/>
                  <a:pt x="156619" y="269322"/>
                </a:cubicBezTo>
                <a:cubicBezTo>
                  <a:pt x="163498" y="269322"/>
                  <a:pt x="168789" y="273555"/>
                  <a:pt x="170906" y="279375"/>
                </a:cubicBezTo>
                <a:cubicBezTo>
                  <a:pt x="171435" y="280962"/>
                  <a:pt x="171964" y="282550"/>
                  <a:pt x="171964" y="284666"/>
                </a:cubicBezTo>
                <a:close/>
                <a:moveTo>
                  <a:pt x="183604" y="276729"/>
                </a:moveTo>
                <a:cubicBezTo>
                  <a:pt x="180959" y="266676"/>
                  <a:pt x="173022" y="259268"/>
                  <a:pt x="162969" y="256623"/>
                </a:cubicBezTo>
                <a:lnTo>
                  <a:pt x="162969" y="239162"/>
                </a:lnTo>
                <a:cubicBezTo>
                  <a:pt x="162969" y="235458"/>
                  <a:pt x="160323" y="232812"/>
                  <a:pt x="156619" y="232812"/>
                </a:cubicBezTo>
                <a:cubicBezTo>
                  <a:pt x="152915" y="232812"/>
                  <a:pt x="150270" y="235458"/>
                  <a:pt x="150270" y="239162"/>
                </a:cubicBezTo>
                <a:lnTo>
                  <a:pt x="150270" y="256623"/>
                </a:lnTo>
                <a:cubicBezTo>
                  <a:pt x="140217" y="259268"/>
                  <a:pt x="131751" y="267205"/>
                  <a:pt x="129105" y="277259"/>
                </a:cubicBezTo>
                <a:cubicBezTo>
                  <a:pt x="82543" y="267205"/>
                  <a:pt x="45504" y="230167"/>
                  <a:pt x="35451" y="183604"/>
                </a:cubicBezTo>
                <a:cubicBezTo>
                  <a:pt x="45504" y="180959"/>
                  <a:pt x="53441" y="173022"/>
                  <a:pt x="56087" y="162969"/>
                </a:cubicBezTo>
                <a:lnTo>
                  <a:pt x="73548" y="162969"/>
                </a:lnTo>
                <a:cubicBezTo>
                  <a:pt x="77251" y="162969"/>
                  <a:pt x="79897" y="160323"/>
                  <a:pt x="79897" y="156619"/>
                </a:cubicBezTo>
                <a:cubicBezTo>
                  <a:pt x="79897" y="152916"/>
                  <a:pt x="77251" y="150270"/>
                  <a:pt x="73548" y="150270"/>
                </a:cubicBezTo>
                <a:lnTo>
                  <a:pt x="56087" y="150270"/>
                </a:lnTo>
                <a:cubicBezTo>
                  <a:pt x="53970" y="140217"/>
                  <a:pt x="46033" y="132280"/>
                  <a:pt x="35980" y="129634"/>
                </a:cubicBezTo>
                <a:cubicBezTo>
                  <a:pt x="47092" y="83601"/>
                  <a:pt x="83601" y="47621"/>
                  <a:pt x="129634" y="38097"/>
                </a:cubicBezTo>
                <a:cubicBezTo>
                  <a:pt x="132809" y="47092"/>
                  <a:pt x="140217" y="54499"/>
                  <a:pt x="149741" y="56616"/>
                </a:cubicBezTo>
                <a:lnTo>
                  <a:pt x="149741" y="74077"/>
                </a:lnTo>
                <a:cubicBezTo>
                  <a:pt x="149741" y="77781"/>
                  <a:pt x="152386" y="80426"/>
                  <a:pt x="156090" y="80426"/>
                </a:cubicBezTo>
                <a:cubicBezTo>
                  <a:pt x="159794" y="80426"/>
                  <a:pt x="162440" y="77781"/>
                  <a:pt x="162440" y="74077"/>
                </a:cubicBezTo>
                <a:lnTo>
                  <a:pt x="162440" y="56616"/>
                </a:lnTo>
                <a:cubicBezTo>
                  <a:pt x="171964" y="54499"/>
                  <a:pt x="179371" y="47621"/>
                  <a:pt x="182546" y="38626"/>
                </a:cubicBezTo>
                <a:cubicBezTo>
                  <a:pt x="228050" y="49208"/>
                  <a:pt x="264030" y="85188"/>
                  <a:pt x="274613" y="130692"/>
                </a:cubicBezTo>
                <a:cubicBezTo>
                  <a:pt x="265618" y="133867"/>
                  <a:pt x="258739" y="141275"/>
                  <a:pt x="256623" y="150799"/>
                </a:cubicBezTo>
                <a:lnTo>
                  <a:pt x="239162" y="150799"/>
                </a:lnTo>
                <a:cubicBezTo>
                  <a:pt x="235458" y="150799"/>
                  <a:pt x="232812" y="153445"/>
                  <a:pt x="232812" y="157148"/>
                </a:cubicBezTo>
                <a:cubicBezTo>
                  <a:pt x="232812" y="160852"/>
                  <a:pt x="235458" y="163498"/>
                  <a:pt x="239162" y="163498"/>
                </a:cubicBezTo>
                <a:lnTo>
                  <a:pt x="256623" y="163498"/>
                </a:lnTo>
                <a:cubicBezTo>
                  <a:pt x="258739" y="173022"/>
                  <a:pt x="266147" y="180430"/>
                  <a:pt x="275142" y="183604"/>
                </a:cubicBezTo>
                <a:cubicBezTo>
                  <a:pt x="265618" y="229109"/>
                  <a:pt x="229638" y="266147"/>
                  <a:pt x="183604" y="27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sp>
        <p:nvSpPr>
          <p:cNvPr id="36" name="Retângulo 19">
            <a:extLst>
              <a:ext uri="{FF2B5EF4-FFF2-40B4-BE49-F238E27FC236}">
                <a16:creationId xmlns:a16="http://schemas.microsoft.com/office/drawing/2014/main" id="{D9CCEA26-F5A8-5B46-8AE0-B2881DB7E34B}"/>
              </a:ext>
            </a:extLst>
          </p:cNvPr>
          <p:cNvSpPr/>
          <p:nvPr/>
        </p:nvSpPr>
        <p:spPr>
          <a:xfrm>
            <a:off x="6814320" y="3686966"/>
            <a:ext cx="2074778" cy="2123658"/>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Since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built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two</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segments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with</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two</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algorithms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thresholds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were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different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Initially</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used</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Silhouette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Score,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but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it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wasn’t</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enough</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In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end</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both</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Variance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Criterion</a:t>
            </a:r>
            <a:r>
              <a:rPr lang="pt-PT" sz="1200" dirty="0">
                <a:solidFill>
                  <a:srgbClr val="00151E"/>
                </a:solidFill>
                <a:latin typeface="Segoe UI Light" panose="020B0502040204020203" pitchFamily="34" charset="0"/>
                <a:cs typeface="Segoe UI Light" panose="020B0502040204020203" pitchFamily="34" charset="0"/>
              </a:rPr>
              <a:t> Ratio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Davies-Bouldin</a:t>
            </a:r>
            <a:r>
              <a:rPr lang="pt-PT" sz="1200" dirty="0">
                <a:solidFill>
                  <a:srgbClr val="00151E"/>
                </a:solidFill>
                <a:latin typeface="Segoe UI Light" panose="020B0502040204020203" pitchFamily="34" charset="0"/>
                <a:cs typeface="Segoe UI Light" panose="020B0502040204020203" pitchFamily="34" charset="0"/>
              </a:rPr>
              <a:t> Score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observed</a:t>
            </a:r>
            <a:r>
              <a:rPr lang="pt-PT" sz="1200" dirty="0">
                <a:solidFill>
                  <a:srgbClr val="00151E"/>
                </a:solidFill>
                <a:latin typeface="Segoe UI Light" panose="020B0502040204020203" pitchFamily="34" charset="0"/>
                <a:cs typeface="Segoe UI Light" panose="020B0502040204020203" pitchFamily="34" charset="0"/>
              </a:rPr>
              <a:t> to </a:t>
            </a:r>
            <a:r>
              <a:rPr lang="pt-PT" sz="1200" dirty="0" err="1">
                <a:solidFill>
                  <a:srgbClr val="00151E"/>
                </a:solidFill>
                <a:latin typeface="Segoe UI Light" panose="020B0502040204020203" pitchFamily="34" charset="0"/>
                <a:cs typeface="Segoe UI Light" panose="020B0502040204020203" pitchFamily="34" charset="0"/>
              </a:rPr>
              <a:t>evaluate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quality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of</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models</a:t>
            </a:r>
            <a:r>
              <a:rPr lang="pt-PT" sz="1200" dirty="0">
                <a:solidFill>
                  <a:srgbClr val="00151E"/>
                </a:solidFill>
                <a:latin typeface="Segoe UI Light" panose="020B0502040204020203" pitchFamily="34" charset="0"/>
                <a:cs typeface="Segoe UI Light"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38" name="Retângulo 20">
            <a:extLst>
              <a:ext uri="{FF2B5EF4-FFF2-40B4-BE49-F238E27FC236}">
                <a16:creationId xmlns:a16="http://schemas.microsoft.com/office/drawing/2014/main" id="{74F482E8-C819-A24B-A621-8524D29F3E7C}"/>
              </a:ext>
            </a:extLst>
          </p:cNvPr>
          <p:cNvSpPr/>
          <p:nvPr/>
        </p:nvSpPr>
        <p:spPr>
          <a:xfrm>
            <a:off x="9153356" y="3703052"/>
            <a:ext cx="2173254" cy="1569660"/>
          </a:xfrm>
          <a:prstGeom prst="rect">
            <a:avLst/>
          </a:prstGeom>
        </p:spPr>
        <p:txBody>
          <a:bodyPr wrap="square">
            <a:spAutoFit/>
          </a:bodyPr>
          <a:lstStyle/>
          <a:p>
            <a:pPr marL="0" marR="0" lvl="0" indent="0" algn="just" defTabSz="914400" rtl="0" eaLnBrk="1" fontAlgn="auto" latinLnBrk="0" hangingPunct="1">
              <a:lnSpc>
                <a:spcPct val="100000"/>
              </a:lnSpc>
              <a:spcBef>
                <a:spcPts val="600"/>
              </a:spcBef>
              <a:spcAft>
                <a:spcPts val="600"/>
              </a:spcAft>
              <a:buClrTx/>
              <a:buSzTx/>
              <a:buFontTx/>
              <a:buNone/>
              <a:tabLst/>
              <a:defRPr/>
            </a:pP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results</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were</a:t>
            </a:r>
            <a:r>
              <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adapted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from</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forward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selection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our</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greedy</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algorithm</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implementation</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metrics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recorded</a:t>
            </a:r>
            <a:r>
              <a:rPr lang="pt-PT" sz="1200" dirty="0">
                <a:solidFill>
                  <a:srgbClr val="00151E"/>
                </a:solidFill>
                <a:latin typeface="Segoe UI Light" panose="020B0502040204020203" pitchFamily="34" charset="0"/>
                <a:cs typeface="Segoe UI Light" panose="020B0502040204020203" pitchFamily="34" charset="0"/>
              </a:rPr>
              <a:t> to </a:t>
            </a:r>
            <a:r>
              <a:rPr lang="pt-PT" sz="1200" dirty="0" err="1">
                <a:solidFill>
                  <a:srgbClr val="00151E"/>
                </a:solidFill>
                <a:latin typeface="Segoe UI Light" panose="020B0502040204020203" pitchFamily="34" charset="0"/>
                <a:cs typeface="Segoe UI Light" panose="020B0502040204020203" pitchFamily="34" charset="0"/>
              </a:rPr>
              <a:t>MLFlow</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and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with</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its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aid</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chose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features</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that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were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giving</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the</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best</a:t>
            </a:r>
            <a:r>
              <a:rPr lang="pt-PT" sz="1200" dirty="0">
                <a:solidFill>
                  <a:srgbClr val="00151E"/>
                </a:solidFill>
                <a:latin typeface="Segoe UI Light" panose="020B0502040204020203" pitchFamily="34" charset="0"/>
                <a:cs typeface="Segoe UI Light" panose="020B0502040204020203" pitchFamily="34" charset="0"/>
              </a:rPr>
              <a:t> </a:t>
            </a:r>
            <a:r>
              <a:rPr lang="pt-PT" sz="1200" dirty="0" err="1">
                <a:solidFill>
                  <a:srgbClr val="00151E"/>
                </a:solidFill>
                <a:latin typeface="Segoe UI Light" panose="020B0502040204020203" pitchFamily="34" charset="0"/>
                <a:cs typeface="Segoe UI Light" panose="020B0502040204020203" pitchFamily="34" charset="0"/>
              </a:rPr>
              <a:t>results</a:t>
            </a:r>
            <a:r>
              <a:rPr lang="pt-PT" sz="1200" dirty="0">
                <a:solidFill>
                  <a:srgbClr val="00151E"/>
                </a:solidFill>
                <a:latin typeface="Segoe UI Light" panose="020B0502040204020203" pitchFamily="34" charset="0"/>
                <a:cs typeface="Segoe UI Light"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cxnSp>
        <p:nvCxnSpPr>
          <p:cNvPr id="40" name="Straight Connector 39">
            <a:extLst>
              <a:ext uri="{FF2B5EF4-FFF2-40B4-BE49-F238E27FC236}">
                <a16:creationId xmlns:a16="http://schemas.microsoft.com/office/drawing/2014/main" id="{D14AA8BB-878B-FE45-9ADD-2B3AA5F68B43}"/>
              </a:ext>
            </a:extLst>
          </p:cNvPr>
          <p:cNvCxnSpPr>
            <a:cxnSpLocks/>
          </p:cNvCxnSpPr>
          <p:nvPr/>
        </p:nvCxnSpPr>
        <p:spPr>
          <a:xfrm>
            <a:off x="6553200" y="3464271"/>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D734E3-E70A-CE41-A298-07F84E36CBF5}"/>
              </a:ext>
            </a:extLst>
          </p:cNvPr>
          <p:cNvCxnSpPr>
            <a:cxnSpLocks/>
          </p:cNvCxnSpPr>
          <p:nvPr/>
        </p:nvCxnSpPr>
        <p:spPr>
          <a:xfrm>
            <a:off x="8990712" y="3475556"/>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45" name="Agrupar 1">
            <a:extLst>
              <a:ext uri="{FF2B5EF4-FFF2-40B4-BE49-F238E27FC236}">
                <a16:creationId xmlns:a16="http://schemas.microsoft.com/office/drawing/2014/main" id="{545928B7-3558-034A-A13E-CAF0F7B395ED}"/>
              </a:ext>
            </a:extLst>
          </p:cNvPr>
          <p:cNvGrpSpPr/>
          <p:nvPr/>
        </p:nvGrpSpPr>
        <p:grpSpPr>
          <a:xfrm>
            <a:off x="3949475" y="780562"/>
            <a:ext cx="1" cy="5280834"/>
            <a:chOff x="5768863" y="937144"/>
            <a:chExt cx="1" cy="5280834"/>
          </a:xfrm>
        </p:grpSpPr>
        <p:cxnSp>
          <p:nvCxnSpPr>
            <p:cNvPr id="46" name="Conexão reta 46">
              <a:extLst>
                <a:ext uri="{FF2B5EF4-FFF2-40B4-BE49-F238E27FC236}">
                  <a16:creationId xmlns:a16="http://schemas.microsoft.com/office/drawing/2014/main" id="{3D216FB8-2EB2-5349-AF70-958BA10C3A22}"/>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Conexão reta 47">
              <a:extLst>
                <a:ext uri="{FF2B5EF4-FFF2-40B4-BE49-F238E27FC236}">
                  <a16:creationId xmlns:a16="http://schemas.microsoft.com/office/drawing/2014/main" id="{1175DF53-27E5-C64A-A20F-FC8A72A42148}"/>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D4286D9-E104-EF42-AB7B-10C31B06E947}"/>
              </a:ext>
            </a:extLst>
          </p:cNvPr>
          <p:cNvGrpSpPr/>
          <p:nvPr/>
        </p:nvGrpSpPr>
        <p:grpSpPr>
          <a:xfrm>
            <a:off x="11010789" y="152400"/>
            <a:ext cx="1161712" cy="6580430"/>
            <a:chOff x="11010789" y="152400"/>
            <a:chExt cx="1161712" cy="6580430"/>
          </a:xfrm>
        </p:grpSpPr>
        <p:sp>
          <p:nvSpPr>
            <p:cNvPr id="39" name="CaixaDeTexto 189">
              <a:extLst>
                <a:ext uri="{FF2B5EF4-FFF2-40B4-BE49-F238E27FC236}">
                  <a16:creationId xmlns:a16="http://schemas.microsoft.com/office/drawing/2014/main" id="{F0AB36CB-8BDF-6847-8035-B7D3F63EE8FD}"/>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A4D7C377-C464-514E-AB07-A154214B5657}"/>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48" name="Google Shape;572;p15">
            <a:extLst>
              <a:ext uri="{FF2B5EF4-FFF2-40B4-BE49-F238E27FC236}">
                <a16:creationId xmlns:a16="http://schemas.microsoft.com/office/drawing/2014/main" id="{3EDD85B9-6DFE-4337-A188-701D76D07786}"/>
              </a:ext>
            </a:extLst>
          </p:cNvPr>
          <p:cNvGrpSpPr/>
          <p:nvPr/>
        </p:nvGrpSpPr>
        <p:grpSpPr>
          <a:xfrm>
            <a:off x="7325185" y="2071291"/>
            <a:ext cx="659646" cy="756127"/>
            <a:chOff x="773650" y="10167287"/>
            <a:chExt cx="311651" cy="312180"/>
          </a:xfrm>
        </p:grpSpPr>
        <p:sp>
          <p:nvSpPr>
            <p:cNvPr id="49" name="Google Shape;573;p15">
              <a:extLst>
                <a:ext uri="{FF2B5EF4-FFF2-40B4-BE49-F238E27FC236}">
                  <a16:creationId xmlns:a16="http://schemas.microsoft.com/office/drawing/2014/main" id="{BCB01917-35D7-46C7-A178-C0AECBA8567E}"/>
                </a:ext>
              </a:extLst>
            </p:cNvPr>
            <p:cNvSpPr/>
            <p:nvPr/>
          </p:nvSpPr>
          <p:spPr>
            <a:xfrm>
              <a:off x="878944" y="10167287"/>
              <a:ext cx="100533" cy="312180"/>
            </a:xfrm>
            <a:custGeom>
              <a:avLst/>
              <a:gdLst/>
              <a:ahLst/>
              <a:cxnLst/>
              <a:rect l="l" t="t" r="r" b="b"/>
              <a:pathLst>
                <a:path w="100532" h="312180" extrusionOk="0">
                  <a:moveTo>
                    <a:pt x="56824" y="2381"/>
                  </a:move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307153"/>
                  </a:lnTo>
                  <a:cubicBezTo>
                    <a:pt x="21373" y="310858"/>
                    <a:pt x="24019" y="313503"/>
                    <a:pt x="27723" y="313503"/>
                  </a:cubicBezTo>
                  <a:lnTo>
                    <a:pt x="75872" y="313503"/>
                  </a:lnTo>
                  <a:cubicBezTo>
                    <a:pt x="79576" y="313503"/>
                    <a:pt x="82222" y="310858"/>
                    <a:pt x="82222" y="307153"/>
                  </a:cubicBezTo>
                  <a:lnTo>
                    <a:pt x="82222" y="76458"/>
                  </a:lnTo>
                  <a:lnTo>
                    <a:pt x="97037" y="76458"/>
                  </a:lnTo>
                  <a:cubicBezTo>
                    <a:pt x="99683" y="76458"/>
                    <a:pt x="101799" y="74870"/>
                    <a:pt x="102857" y="72754"/>
                  </a:cubicBezTo>
                  <a:cubicBezTo>
                    <a:pt x="103916" y="70637"/>
                    <a:pt x="103916" y="67992"/>
                    <a:pt x="102328" y="65875"/>
                  </a:cubicBezTo>
                  <a:lnTo>
                    <a:pt x="56824" y="2381"/>
                  </a:lnTo>
                  <a:close/>
                  <a:moveTo>
                    <a:pt x="75872" y="62701"/>
                  </a:moveTo>
                  <a:cubicBezTo>
                    <a:pt x="72169" y="62701"/>
                    <a:pt x="69523" y="65346"/>
                    <a:pt x="69523" y="69050"/>
                  </a:cubicBezTo>
                  <a:lnTo>
                    <a:pt x="69523" y="299746"/>
                  </a:lnTo>
                  <a:lnTo>
                    <a:pt x="34072" y="299746"/>
                  </a:lnTo>
                  <a:lnTo>
                    <a:pt x="34072" y="69050"/>
                  </a:lnTo>
                  <a:cubicBezTo>
                    <a:pt x="34072" y="65346"/>
                    <a:pt x="31426" y="62701"/>
                    <a:pt x="27723" y="62701"/>
                  </a:cubicBezTo>
                  <a:lnTo>
                    <a:pt x="19257" y="62701"/>
                  </a:lnTo>
                  <a:lnTo>
                    <a:pt x="52062" y="17197"/>
                  </a:lnTo>
                  <a:lnTo>
                    <a:pt x="84867" y="62701"/>
                  </a:lnTo>
                  <a:lnTo>
                    <a:pt x="75872"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0" name="Google Shape;574;p15">
              <a:extLst>
                <a:ext uri="{FF2B5EF4-FFF2-40B4-BE49-F238E27FC236}">
                  <a16:creationId xmlns:a16="http://schemas.microsoft.com/office/drawing/2014/main" id="{3A373502-9404-456E-BE84-B1DAC8775A03}"/>
                </a:ext>
              </a:extLst>
            </p:cNvPr>
            <p:cNvSpPr/>
            <p:nvPr/>
          </p:nvSpPr>
          <p:spPr>
            <a:xfrm>
              <a:off x="984768" y="10257237"/>
              <a:ext cx="100533" cy="222230"/>
            </a:xfrm>
            <a:custGeom>
              <a:avLst/>
              <a:gdLst/>
              <a:ahLst/>
              <a:cxnLst/>
              <a:rect l="l" t="t" r="r" b="b"/>
              <a:pathLst>
                <a:path w="100532" h="222229" extrusionOk="0">
                  <a:moveTo>
                    <a:pt x="101799" y="65875"/>
                  </a:moveTo>
                  <a:lnTo>
                    <a:pt x="56824" y="2381"/>
                  </a:lnTo>
                  <a:cubicBezTo>
                    <a:pt x="54179" y="-794"/>
                    <a:pt x="48887" y="-794"/>
                    <a:pt x="46242" y="2381"/>
                  </a:cubicBezTo>
                  <a:lnTo>
                    <a:pt x="1267" y="65875"/>
                  </a:lnTo>
                  <a:cubicBezTo>
                    <a:pt x="-321" y="67992"/>
                    <a:pt x="-321" y="70637"/>
                    <a:pt x="738" y="72754"/>
                  </a:cubicBezTo>
                  <a:cubicBezTo>
                    <a:pt x="1796" y="74870"/>
                    <a:pt x="3912" y="76458"/>
                    <a:pt x="6558" y="76458"/>
                  </a:cubicBezTo>
                  <a:lnTo>
                    <a:pt x="21373" y="76458"/>
                  </a:lnTo>
                  <a:lnTo>
                    <a:pt x="21373" y="217732"/>
                  </a:lnTo>
                  <a:cubicBezTo>
                    <a:pt x="21373" y="221436"/>
                    <a:pt x="24019" y="224082"/>
                    <a:pt x="27723" y="224082"/>
                  </a:cubicBezTo>
                  <a:lnTo>
                    <a:pt x="75872" y="224082"/>
                  </a:lnTo>
                  <a:cubicBezTo>
                    <a:pt x="79576" y="224082"/>
                    <a:pt x="82222" y="221436"/>
                    <a:pt x="82222" y="217732"/>
                  </a:cubicBezTo>
                  <a:lnTo>
                    <a:pt x="82222" y="76458"/>
                  </a:lnTo>
                  <a:lnTo>
                    <a:pt x="97037" y="76458"/>
                  </a:lnTo>
                  <a:cubicBezTo>
                    <a:pt x="99683" y="76458"/>
                    <a:pt x="101799" y="74870"/>
                    <a:pt x="102857" y="72754"/>
                  </a:cubicBezTo>
                  <a:cubicBezTo>
                    <a:pt x="103387" y="70108"/>
                    <a:pt x="103387" y="67463"/>
                    <a:pt x="101799" y="65875"/>
                  </a:cubicBezTo>
                  <a:close/>
                  <a:moveTo>
                    <a:pt x="75343" y="62701"/>
                  </a:moveTo>
                  <a:cubicBezTo>
                    <a:pt x="71640" y="62701"/>
                    <a:pt x="68994" y="65346"/>
                    <a:pt x="68994" y="69050"/>
                  </a:cubicBezTo>
                  <a:lnTo>
                    <a:pt x="68994" y="210325"/>
                  </a:lnTo>
                  <a:lnTo>
                    <a:pt x="33543" y="210325"/>
                  </a:lnTo>
                  <a:lnTo>
                    <a:pt x="33543" y="69050"/>
                  </a:lnTo>
                  <a:cubicBezTo>
                    <a:pt x="33543" y="65346"/>
                    <a:pt x="30897" y="62701"/>
                    <a:pt x="27193" y="62701"/>
                  </a:cubicBezTo>
                  <a:lnTo>
                    <a:pt x="18728" y="62701"/>
                  </a:lnTo>
                  <a:lnTo>
                    <a:pt x="51533" y="17197"/>
                  </a:lnTo>
                  <a:lnTo>
                    <a:pt x="84338" y="62701"/>
                  </a:lnTo>
                  <a:lnTo>
                    <a:pt x="75343" y="6270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ym typeface="Calibri"/>
              </a:endParaRPr>
            </a:p>
          </p:txBody>
        </p:sp>
        <p:sp>
          <p:nvSpPr>
            <p:cNvPr id="51" name="Google Shape;575;p15">
              <a:extLst>
                <a:ext uri="{FF2B5EF4-FFF2-40B4-BE49-F238E27FC236}">
                  <a16:creationId xmlns:a16="http://schemas.microsoft.com/office/drawing/2014/main" id="{D7C06C2B-1A24-4301-96CA-0C133CAFD9E8}"/>
                </a:ext>
              </a:extLst>
            </p:cNvPr>
            <p:cNvSpPr/>
            <p:nvPr/>
          </p:nvSpPr>
          <p:spPr>
            <a:xfrm>
              <a:off x="773650" y="10301947"/>
              <a:ext cx="100533" cy="174609"/>
            </a:xfrm>
            <a:custGeom>
              <a:avLst/>
              <a:gdLst/>
              <a:ahLst/>
              <a:cxnLst/>
              <a:rect l="l" t="t" r="r" b="b"/>
              <a:pathLst>
                <a:path w="100532" h="174609" extrusionOk="0">
                  <a:moveTo>
                    <a:pt x="56824" y="2646"/>
                  </a:moveTo>
                  <a:cubicBezTo>
                    <a:pt x="55766" y="1058"/>
                    <a:pt x="53649" y="0"/>
                    <a:pt x="51533" y="0"/>
                  </a:cubicBezTo>
                  <a:cubicBezTo>
                    <a:pt x="49416" y="0"/>
                    <a:pt x="47300" y="1058"/>
                    <a:pt x="46242" y="2646"/>
                  </a:cubicBezTo>
                  <a:lnTo>
                    <a:pt x="1267" y="66140"/>
                  </a:lnTo>
                  <a:cubicBezTo>
                    <a:pt x="-321" y="68256"/>
                    <a:pt x="-321" y="70902"/>
                    <a:pt x="738" y="73019"/>
                  </a:cubicBezTo>
                  <a:cubicBezTo>
                    <a:pt x="1796" y="75135"/>
                    <a:pt x="3912" y="76722"/>
                    <a:pt x="6558" y="76722"/>
                  </a:cubicBezTo>
                  <a:lnTo>
                    <a:pt x="21373" y="76722"/>
                  </a:lnTo>
                  <a:lnTo>
                    <a:pt x="21373" y="172493"/>
                  </a:lnTo>
                  <a:cubicBezTo>
                    <a:pt x="21373" y="176197"/>
                    <a:pt x="24019" y="178842"/>
                    <a:pt x="27723" y="178842"/>
                  </a:cubicBezTo>
                  <a:lnTo>
                    <a:pt x="75872" y="178842"/>
                  </a:lnTo>
                  <a:cubicBezTo>
                    <a:pt x="79576" y="178842"/>
                    <a:pt x="82222" y="176197"/>
                    <a:pt x="82222" y="172493"/>
                  </a:cubicBezTo>
                  <a:lnTo>
                    <a:pt x="82222" y="76722"/>
                  </a:lnTo>
                  <a:lnTo>
                    <a:pt x="97037" y="76722"/>
                  </a:lnTo>
                  <a:cubicBezTo>
                    <a:pt x="99683" y="76722"/>
                    <a:pt x="101799" y="75135"/>
                    <a:pt x="102858" y="73019"/>
                  </a:cubicBezTo>
                  <a:cubicBezTo>
                    <a:pt x="103916" y="70902"/>
                    <a:pt x="103916" y="68256"/>
                    <a:pt x="102328" y="66140"/>
                  </a:cubicBezTo>
                  <a:lnTo>
                    <a:pt x="56824" y="2646"/>
                  </a:lnTo>
                  <a:close/>
                  <a:moveTo>
                    <a:pt x="75343" y="63494"/>
                  </a:moveTo>
                  <a:cubicBezTo>
                    <a:pt x="71639" y="63494"/>
                    <a:pt x="68994" y="66140"/>
                    <a:pt x="68994" y="69843"/>
                  </a:cubicBezTo>
                  <a:lnTo>
                    <a:pt x="68994" y="165615"/>
                  </a:lnTo>
                  <a:lnTo>
                    <a:pt x="33543" y="165615"/>
                  </a:lnTo>
                  <a:lnTo>
                    <a:pt x="33543" y="69843"/>
                  </a:lnTo>
                  <a:cubicBezTo>
                    <a:pt x="33543" y="66140"/>
                    <a:pt x="30897" y="63494"/>
                    <a:pt x="27193" y="63494"/>
                  </a:cubicBezTo>
                  <a:lnTo>
                    <a:pt x="18728" y="63494"/>
                  </a:lnTo>
                  <a:lnTo>
                    <a:pt x="51533" y="17990"/>
                  </a:lnTo>
                  <a:lnTo>
                    <a:pt x="84338" y="63494"/>
                  </a:lnTo>
                  <a:lnTo>
                    <a:pt x="75343" y="634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dirty="0">
                <a:sym typeface="Calibri"/>
              </a:endParaRPr>
            </a:p>
          </p:txBody>
        </p:sp>
      </p:grpSp>
      <p:pic>
        <p:nvPicPr>
          <p:cNvPr id="30" name="Picture 2" descr="ícone jupyter, logo">
            <a:extLst>
              <a:ext uri="{FF2B5EF4-FFF2-40B4-BE49-F238E27FC236}">
                <a16:creationId xmlns:a16="http://schemas.microsoft.com/office/drawing/2014/main" id="{7F25B439-F410-4845-AEDF-08D2F3B66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574" y="4086969"/>
            <a:ext cx="1603651" cy="80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623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164521"/>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used features for each of the models were obtained with the help of MLFlow and the defined metrics. </a:t>
            </a:r>
          </a:p>
          <a:p>
            <a:pPr marL="0" marR="0" lvl="0" indent="0" algn="l" defTabSz="914400" rtl="0" eaLnBrk="1" fontAlgn="auto" latinLnBrk="0" hangingPunct="1">
              <a:lnSpc>
                <a:spcPct val="100000"/>
              </a:lnSpc>
              <a:spcBef>
                <a:spcPts val="0"/>
              </a:spcBef>
              <a:spcAft>
                <a:spcPts val="0"/>
              </a:spcAft>
              <a:buClr>
                <a:srgbClr val="0000FF"/>
              </a:buClr>
              <a:buSzTx/>
              <a:buFontTx/>
              <a:buNone/>
              <a:tabLst/>
              <a:defRPr/>
            </a:pPr>
            <a:endPar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3"/>
            <a:srcRect/>
            <a:stretch/>
          </p:blipFill>
          <p:spPr>
            <a:xfrm>
              <a:off x="11010789" y="152400"/>
              <a:ext cx="1074776" cy="389895"/>
            </a:xfrm>
            <a:prstGeom prst="rect">
              <a:avLst/>
            </a:prstGeom>
          </p:spPr>
        </p:pic>
      </p:grpSp>
      <p:sp>
        <p:nvSpPr>
          <p:cNvPr id="5" name="CaixaDeTexto 4">
            <a:extLst>
              <a:ext uri="{FF2B5EF4-FFF2-40B4-BE49-F238E27FC236}">
                <a16:creationId xmlns:a16="http://schemas.microsoft.com/office/drawing/2014/main" id="{72D82F50-BFF4-47EE-B730-0BFEC8ACE289}"/>
              </a:ext>
            </a:extLst>
          </p:cNvPr>
          <p:cNvSpPr txBox="1"/>
          <p:nvPr/>
        </p:nvSpPr>
        <p:spPr>
          <a:xfrm>
            <a:off x="3639844" y="3231472"/>
            <a:ext cx="2876365" cy="400110"/>
          </a:xfrm>
          <a:prstGeom prst="rect">
            <a:avLst/>
          </a:prstGeom>
          <a:noFill/>
        </p:spPr>
        <p:txBody>
          <a:bodyPr wrap="square" rtlCol="0">
            <a:spAutoFit/>
          </a:bodyPr>
          <a:lstStyle/>
          <a:p>
            <a:r>
              <a:rPr lang="pt-PT" sz="2000" dirty="0">
                <a:latin typeface="Segoe UI Light" panose="020B0502040204020203" pitchFamily="34" charset="0"/>
                <a:cs typeface="Segoe UI Light" panose="020B0502040204020203" pitchFamily="34" charset="0"/>
              </a:rPr>
              <a:t>SCORER </a:t>
            </a:r>
            <a:r>
              <a:rPr lang="pt-PT" sz="2000" dirty="0" err="1">
                <a:latin typeface="Segoe UI Light" panose="020B0502040204020203" pitchFamily="34" charset="0"/>
                <a:cs typeface="Segoe UI Light" panose="020B0502040204020203" pitchFamily="34" charset="0"/>
              </a:rPr>
              <a:t>Model</a:t>
            </a:r>
            <a:endParaRPr lang="pt-PT" sz="2000" dirty="0">
              <a:latin typeface="Segoe UI Light" panose="020B0502040204020203" pitchFamily="34" charset="0"/>
              <a:cs typeface="Segoe UI Light" panose="020B0502040204020203" pitchFamily="34" charset="0"/>
            </a:endParaRPr>
          </a:p>
        </p:txBody>
      </p:sp>
      <p:sp>
        <p:nvSpPr>
          <p:cNvPr id="6" name="CaixaDeTexto 5">
            <a:extLst>
              <a:ext uri="{FF2B5EF4-FFF2-40B4-BE49-F238E27FC236}">
                <a16:creationId xmlns:a16="http://schemas.microsoft.com/office/drawing/2014/main" id="{C8746C77-2C06-49A0-AEF1-9B121ADD6B39}"/>
              </a:ext>
            </a:extLst>
          </p:cNvPr>
          <p:cNvSpPr txBox="1"/>
          <p:nvPr/>
        </p:nvSpPr>
        <p:spPr>
          <a:xfrm>
            <a:off x="3639845" y="3764132"/>
            <a:ext cx="3497802" cy="1846659"/>
          </a:xfrm>
          <a:prstGeom prst="rect">
            <a:avLst/>
          </a:prstGeom>
          <a:noFill/>
        </p:spPr>
        <p:txBody>
          <a:bodyPr wrap="square" rtlCol="0">
            <a:spAutoFit/>
          </a:bodyPr>
          <a:lstStyle/>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log_rt_plob_household</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log_rt_plob_motor</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rt_premiums_year</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rt_plob_household</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log_rt_plob_wcomp</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rt_cr</a:t>
            </a:r>
          </a:p>
          <a:p>
            <a:endParaRPr lang="pt-PT" dirty="0"/>
          </a:p>
        </p:txBody>
      </p:sp>
      <p:sp>
        <p:nvSpPr>
          <p:cNvPr id="28" name="CaixaDeTexto 27">
            <a:extLst>
              <a:ext uri="{FF2B5EF4-FFF2-40B4-BE49-F238E27FC236}">
                <a16:creationId xmlns:a16="http://schemas.microsoft.com/office/drawing/2014/main" id="{B9BEBEDD-D1CA-4740-85E7-FC74446DE650}"/>
              </a:ext>
            </a:extLst>
          </p:cNvPr>
          <p:cNvSpPr txBox="1"/>
          <p:nvPr/>
        </p:nvSpPr>
        <p:spPr>
          <a:xfrm>
            <a:off x="7281167" y="3231472"/>
            <a:ext cx="2876365" cy="400110"/>
          </a:xfrm>
          <a:prstGeom prst="rect">
            <a:avLst/>
          </a:prstGeom>
          <a:noFill/>
        </p:spPr>
        <p:txBody>
          <a:bodyPr wrap="square" rtlCol="0">
            <a:spAutoFit/>
          </a:bodyPr>
          <a:lstStyle/>
          <a:p>
            <a:r>
              <a:rPr lang="pt-PT" sz="2000" dirty="0">
                <a:latin typeface="Segoe UI Light" panose="020B0502040204020203" pitchFamily="34" charset="0"/>
                <a:cs typeface="Segoe UI Light" panose="020B0502040204020203" pitchFamily="34" charset="0"/>
              </a:rPr>
              <a:t>LOBS </a:t>
            </a:r>
            <a:r>
              <a:rPr lang="pt-PT" sz="2000" dirty="0" err="1">
                <a:latin typeface="Segoe UI Light" panose="020B0502040204020203" pitchFamily="34" charset="0"/>
                <a:cs typeface="Segoe UI Light" panose="020B0502040204020203" pitchFamily="34" charset="0"/>
              </a:rPr>
              <a:t>Model</a:t>
            </a:r>
            <a:endParaRPr lang="pt-PT" sz="2000" dirty="0">
              <a:latin typeface="Segoe UI Light" panose="020B0502040204020203" pitchFamily="34" charset="0"/>
              <a:cs typeface="Segoe UI Light" panose="020B0502040204020203" pitchFamily="34" charset="0"/>
            </a:endParaRPr>
          </a:p>
        </p:txBody>
      </p:sp>
      <p:sp>
        <p:nvSpPr>
          <p:cNvPr id="34" name="CaixaDeTexto 33">
            <a:extLst>
              <a:ext uri="{FF2B5EF4-FFF2-40B4-BE49-F238E27FC236}">
                <a16:creationId xmlns:a16="http://schemas.microsoft.com/office/drawing/2014/main" id="{F2F467CD-3702-4B19-ABD9-113E8F3273A8}"/>
              </a:ext>
            </a:extLst>
          </p:cNvPr>
          <p:cNvSpPr txBox="1"/>
          <p:nvPr/>
        </p:nvSpPr>
        <p:spPr>
          <a:xfrm>
            <a:off x="7281168" y="3764132"/>
            <a:ext cx="3497802" cy="1815882"/>
          </a:xfrm>
          <a:prstGeom prst="rect">
            <a:avLst/>
          </a:prstGeom>
          <a:noFill/>
        </p:spPr>
        <p:txBody>
          <a:bodyPr wrap="square" rtlCol="0">
            <a:spAutoFit/>
          </a:bodyPr>
          <a:lstStyle/>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fe_bin_int_cust_age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fe_amt_plob_health_scale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norm_fpy_to_date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fe_amt_plob_life_scale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norm_amt_premium_total</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fe_amt_plob_household_scale</a:t>
            </a:r>
          </a:p>
          <a:p>
            <a:pPr marL="285750" indent="-285750">
              <a:buFont typeface="Arial" panose="020B0604020202020204" pitchFamily="34" charset="0"/>
              <a:buChar char="•"/>
            </a:pPr>
            <a:r>
              <a:rPr kumimoji="0" lang="pt-BR" sz="16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fe_amt_plob_motor_scale</a:t>
            </a:r>
            <a:endParaRPr lang="pt-PT" dirty="0"/>
          </a:p>
        </p:txBody>
      </p:sp>
      <p:pic>
        <p:nvPicPr>
          <p:cNvPr id="2054" name="Picture 6" descr="MLflow Logo Creation">
            <a:extLst>
              <a:ext uri="{FF2B5EF4-FFF2-40B4-BE49-F238E27FC236}">
                <a16:creationId xmlns:a16="http://schemas.microsoft.com/office/drawing/2014/main" id="{9C350C09-BA74-48D5-9367-E3F7FEAFD5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917"/>
          <a:stretch/>
        </p:blipFill>
        <p:spPr bwMode="auto">
          <a:xfrm>
            <a:off x="429657" y="3429000"/>
            <a:ext cx="1604811" cy="10737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ícone jupyter, logo">
            <a:extLst>
              <a:ext uri="{FF2B5EF4-FFF2-40B4-BE49-F238E27FC236}">
                <a16:creationId xmlns:a16="http://schemas.microsoft.com/office/drawing/2014/main" id="{F0E736EA-20FE-4E37-AB9B-37BE796B66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370" y="4871846"/>
            <a:ext cx="1603651" cy="80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654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Deliver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product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11" name="Agrupar 7">
            <a:extLst>
              <a:ext uri="{FF2B5EF4-FFF2-40B4-BE49-F238E27FC236}">
                <a16:creationId xmlns:a16="http://schemas.microsoft.com/office/drawing/2014/main" id="{ED0E1F9B-BB8E-BD46-9939-518E3B602FDA}"/>
              </a:ext>
            </a:extLst>
          </p:cNvPr>
          <p:cNvGrpSpPr/>
          <p:nvPr/>
        </p:nvGrpSpPr>
        <p:grpSpPr>
          <a:xfrm>
            <a:off x="5099634" y="1564479"/>
            <a:ext cx="1927251" cy="1856500"/>
            <a:chOff x="3442057" y="2263602"/>
            <a:chExt cx="1927251" cy="1856500"/>
          </a:xfrm>
        </p:grpSpPr>
        <p:sp>
          <p:nvSpPr>
            <p:cNvPr id="12" name="Oval 11">
              <a:extLst>
                <a:ext uri="{FF2B5EF4-FFF2-40B4-BE49-F238E27FC236}">
                  <a16:creationId xmlns:a16="http://schemas.microsoft.com/office/drawing/2014/main" id="{2C6C92ED-9860-5347-82B7-18506BD6819F}"/>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3" name="Retângulo 4">
              <a:extLst>
                <a:ext uri="{FF2B5EF4-FFF2-40B4-BE49-F238E27FC236}">
                  <a16:creationId xmlns:a16="http://schemas.microsoft.com/office/drawing/2014/main" id="{A30B7524-4E30-9D43-99EE-D863908A7B6B}"/>
                </a:ext>
              </a:extLst>
            </p:cNvPr>
            <p:cNvSpPr/>
            <p:nvPr/>
          </p:nvSpPr>
          <p:spPr>
            <a:xfrm>
              <a:off x="3781446" y="3444594"/>
              <a:ext cx="1248473" cy="276999"/>
            </a:xfrm>
            <a:prstGeom prst="rect">
              <a:avLst/>
            </a:prstGeom>
            <a:solidFill>
              <a:srgbClr val="FFFFFF">
                <a:alpha val="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Models</a:t>
              </a:r>
            </a:p>
          </p:txBody>
        </p:sp>
        <p:sp>
          <p:nvSpPr>
            <p:cNvPr id="15" name="Retângulo 76">
              <a:extLst>
                <a:ext uri="{FF2B5EF4-FFF2-40B4-BE49-F238E27FC236}">
                  <a16:creationId xmlns:a16="http://schemas.microsoft.com/office/drawing/2014/main" id="{A4B3E771-F079-634B-8D27-4BAEE4F210D8}"/>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Agrupar 7">
            <a:extLst>
              <a:ext uri="{FF2B5EF4-FFF2-40B4-BE49-F238E27FC236}">
                <a16:creationId xmlns:a16="http://schemas.microsoft.com/office/drawing/2014/main" id="{B2DD0724-CBFE-2A41-8073-258D6A3B571C}"/>
              </a:ext>
            </a:extLst>
          </p:cNvPr>
          <p:cNvGrpSpPr/>
          <p:nvPr/>
        </p:nvGrpSpPr>
        <p:grpSpPr>
          <a:xfrm>
            <a:off x="7344520" y="1572500"/>
            <a:ext cx="1927251" cy="1856500"/>
            <a:chOff x="3442057" y="2263602"/>
            <a:chExt cx="1927251" cy="1856500"/>
          </a:xfrm>
        </p:grpSpPr>
        <p:sp>
          <p:nvSpPr>
            <p:cNvPr id="17" name="Oval 16">
              <a:extLst>
                <a:ext uri="{FF2B5EF4-FFF2-40B4-BE49-F238E27FC236}">
                  <a16:creationId xmlns:a16="http://schemas.microsoft.com/office/drawing/2014/main" id="{09DC5337-D828-6641-85B4-83C66B87A5C9}"/>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8" name="Retângulo 4">
              <a:extLst>
                <a:ext uri="{FF2B5EF4-FFF2-40B4-BE49-F238E27FC236}">
                  <a16:creationId xmlns:a16="http://schemas.microsoft.com/office/drawing/2014/main" id="{D552AE52-24EB-2640-A9C3-E74AFE0A7603}"/>
                </a:ext>
              </a:extLst>
            </p:cNvPr>
            <p:cNvSpPr/>
            <p:nvPr/>
          </p:nvSpPr>
          <p:spPr>
            <a:xfrm>
              <a:off x="3781446" y="3444594"/>
              <a:ext cx="1248473" cy="276999"/>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Git Repository</a:t>
              </a:r>
            </a:p>
          </p:txBody>
        </p:sp>
        <p:sp>
          <p:nvSpPr>
            <p:cNvPr id="20" name="Retângulo 76">
              <a:extLst>
                <a:ext uri="{FF2B5EF4-FFF2-40B4-BE49-F238E27FC236}">
                  <a16:creationId xmlns:a16="http://schemas.microsoft.com/office/drawing/2014/main" id="{1D0A66FA-D514-4245-8574-DD57B117B207}"/>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Agrupar 7">
            <a:extLst>
              <a:ext uri="{FF2B5EF4-FFF2-40B4-BE49-F238E27FC236}">
                <a16:creationId xmlns:a16="http://schemas.microsoft.com/office/drawing/2014/main" id="{17D37FBD-E83B-F84D-A8C0-114F6D2A0D32}"/>
              </a:ext>
            </a:extLst>
          </p:cNvPr>
          <p:cNvGrpSpPr/>
          <p:nvPr/>
        </p:nvGrpSpPr>
        <p:grpSpPr>
          <a:xfrm>
            <a:off x="9589405" y="1564479"/>
            <a:ext cx="1927251" cy="1856500"/>
            <a:chOff x="3442057" y="2263602"/>
            <a:chExt cx="1927251" cy="1856500"/>
          </a:xfrm>
        </p:grpSpPr>
        <p:sp>
          <p:nvSpPr>
            <p:cNvPr id="22" name="Oval 21">
              <a:extLst>
                <a:ext uri="{FF2B5EF4-FFF2-40B4-BE49-F238E27FC236}">
                  <a16:creationId xmlns:a16="http://schemas.microsoft.com/office/drawing/2014/main" id="{658773D8-AFCB-4543-AF47-238382B9EDC9}"/>
                </a:ext>
              </a:extLst>
            </p:cNvPr>
            <p:cNvSpPr/>
            <p:nvPr/>
          </p:nvSpPr>
          <p:spPr>
            <a:xfrm>
              <a:off x="3933867" y="2515575"/>
              <a:ext cx="537367" cy="537367"/>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3" name="Retângulo 4">
              <a:extLst>
                <a:ext uri="{FF2B5EF4-FFF2-40B4-BE49-F238E27FC236}">
                  <a16:creationId xmlns:a16="http://schemas.microsoft.com/office/drawing/2014/main" id="{EE2C16CC-2204-B142-BE48-3F2E77E53379}"/>
                </a:ext>
              </a:extLst>
            </p:cNvPr>
            <p:cNvSpPr/>
            <p:nvPr/>
          </p:nvSpPr>
          <p:spPr>
            <a:xfrm>
              <a:off x="3781446" y="3444594"/>
              <a:ext cx="1248473" cy="276999"/>
            </a:xfrm>
            <a:prstGeom prst="rect">
              <a:avLst/>
            </a:prstGeom>
            <a:solidFill>
              <a:schemeClr val="bg1">
                <a:alpha val="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Presentation</a:t>
              </a:r>
            </a:p>
          </p:txBody>
        </p:sp>
        <p:sp>
          <p:nvSpPr>
            <p:cNvPr id="25" name="Retângulo 76">
              <a:extLst>
                <a:ext uri="{FF2B5EF4-FFF2-40B4-BE49-F238E27FC236}">
                  <a16:creationId xmlns:a16="http://schemas.microsoft.com/office/drawing/2014/main" id="{0F717A89-BF8E-F842-B41D-B25F0E2F6311}"/>
                </a:ext>
              </a:extLst>
            </p:cNvPr>
            <p:cNvSpPr/>
            <p:nvPr/>
          </p:nvSpPr>
          <p:spPr>
            <a:xfrm>
              <a:off x="3442057" y="2263602"/>
              <a:ext cx="1927251" cy="18565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áfico 103" hidden="1">
            <a:extLst>
              <a:ext uri="{FF2B5EF4-FFF2-40B4-BE49-F238E27FC236}">
                <a16:creationId xmlns:a16="http://schemas.microsoft.com/office/drawing/2014/main" id="{C3AD165D-547F-F341-A473-60480D12E24D}"/>
              </a:ext>
            </a:extLst>
          </p:cNvPr>
          <p:cNvGrpSpPr/>
          <p:nvPr/>
        </p:nvGrpSpPr>
        <p:grpSpPr>
          <a:xfrm>
            <a:off x="5848495" y="2059583"/>
            <a:ext cx="403921" cy="403921"/>
            <a:chOff x="10839360" y="2114543"/>
            <a:chExt cx="488745" cy="488745"/>
          </a:xfrm>
        </p:grpSpPr>
        <p:grpSp>
          <p:nvGrpSpPr>
            <p:cNvPr id="27" name="Gráfico 103">
              <a:extLst>
                <a:ext uri="{FF2B5EF4-FFF2-40B4-BE49-F238E27FC236}">
                  <a16:creationId xmlns:a16="http://schemas.microsoft.com/office/drawing/2014/main" id="{3F8EC470-A924-9B4F-9CF8-81BB88417450}"/>
                </a:ext>
              </a:extLst>
            </p:cNvPr>
            <p:cNvGrpSpPr/>
            <p:nvPr/>
          </p:nvGrpSpPr>
          <p:grpSpPr>
            <a:xfrm>
              <a:off x="10839360" y="2114543"/>
              <a:ext cx="488745" cy="402032"/>
              <a:chOff x="10839360" y="2114543"/>
              <a:chExt cx="488745" cy="402032"/>
            </a:xfrm>
          </p:grpSpPr>
          <p:sp>
            <p:nvSpPr>
              <p:cNvPr id="31" name="Forma livre: Forma 254">
                <a:extLst>
                  <a:ext uri="{FF2B5EF4-FFF2-40B4-BE49-F238E27FC236}">
                    <a16:creationId xmlns:a16="http://schemas.microsoft.com/office/drawing/2014/main" id="{30C3D7EE-A98B-B04B-9585-12D9779043E1}"/>
                  </a:ext>
                </a:extLst>
              </p:cNvPr>
              <p:cNvSpPr/>
              <p:nvPr/>
            </p:nvSpPr>
            <p:spPr>
              <a:xfrm>
                <a:off x="10839360" y="2114543"/>
                <a:ext cx="488745" cy="402032"/>
              </a:xfrm>
              <a:custGeom>
                <a:avLst/>
                <a:gdLst>
                  <a:gd name="connsiteX0" fmla="*/ 55181 w 488745"/>
                  <a:gd name="connsiteY0" fmla="*/ 402032 h 402032"/>
                  <a:gd name="connsiteX1" fmla="*/ 23649 w 488745"/>
                  <a:gd name="connsiteY1" fmla="*/ 402032 h 402032"/>
                  <a:gd name="connsiteX2" fmla="*/ 0 w 488745"/>
                  <a:gd name="connsiteY2" fmla="*/ 378383 h 402032"/>
                  <a:gd name="connsiteX3" fmla="*/ 0 w 488745"/>
                  <a:gd name="connsiteY3" fmla="*/ 23649 h 402032"/>
                  <a:gd name="connsiteX4" fmla="*/ 23649 w 488745"/>
                  <a:gd name="connsiteY4" fmla="*/ 0 h 402032"/>
                  <a:gd name="connsiteX5" fmla="*/ 465096 w 488745"/>
                  <a:gd name="connsiteY5" fmla="*/ 0 h 402032"/>
                  <a:gd name="connsiteX6" fmla="*/ 488745 w 488745"/>
                  <a:gd name="connsiteY6" fmla="*/ 23649 h 402032"/>
                  <a:gd name="connsiteX7" fmla="*/ 488745 w 488745"/>
                  <a:gd name="connsiteY7" fmla="*/ 378383 h 402032"/>
                  <a:gd name="connsiteX8" fmla="*/ 465096 w 488745"/>
                  <a:gd name="connsiteY8" fmla="*/ 402032 h 402032"/>
                  <a:gd name="connsiteX9" fmla="*/ 433564 w 488745"/>
                  <a:gd name="connsiteY9" fmla="*/ 402032 h 4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745" h="402032">
                    <a:moveTo>
                      <a:pt x="55181" y="402032"/>
                    </a:moveTo>
                    <a:lnTo>
                      <a:pt x="23649" y="402032"/>
                    </a:lnTo>
                    <a:cubicBezTo>
                      <a:pt x="10248" y="402032"/>
                      <a:pt x="0" y="391784"/>
                      <a:pt x="0" y="378383"/>
                    </a:cubicBezTo>
                    <a:lnTo>
                      <a:pt x="0" y="23649"/>
                    </a:lnTo>
                    <a:cubicBezTo>
                      <a:pt x="0" y="10248"/>
                      <a:pt x="10248" y="0"/>
                      <a:pt x="23649" y="0"/>
                    </a:cubicBezTo>
                    <a:lnTo>
                      <a:pt x="465096" y="0"/>
                    </a:lnTo>
                    <a:cubicBezTo>
                      <a:pt x="478497" y="0"/>
                      <a:pt x="488745" y="10248"/>
                      <a:pt x="488745" y="23649"/>
                    </a:cubicBezTo>
                    <a:lnTo>
                      <a:pt x="488745" y="378383"/>
                    </a:lnTo>
                    <a:cubicBezTo>
                      <a:pt x="488745" y="391784"/>
                      <a:pt x="478497" y="402032"/>
                      <a:pt x="465096" y="402032"/>
                    </a:cubicBezTo>
                    <a:lnTo>
                      <a:pt x="433564" y="402032"/>
                    </a:lnTo>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nvGrpSpPr>
              <p:cNvPr id="32" name="Gráfico 103">
                <a:extLst>
                  <a:ext uri="{FF2B5EF4-FFF2-40B4-BE49-F238E27FC236}">
                    <a16:creationId xmlns:a16="http://schemas.microsoft.com/office/drawing/2014/main" id="{E2B8AFAD-06E4-C240-A6AF-303D6D1B70D1}"/>
                  </a:ext>
                </a:extLst>
              </p:cNvPr>
              <p:cNvGrpSpPr/>
              <p:nvPr/>
            </p:nvGrpSpPr>
            <p:grpSpPr>
              <a:xfrm>
                <a:off x="10870892" y="2146075"/>
                <a:ext cx="102478" cy="23648"/>
                <a:chOff x="10870892" y="2146075"/>
                <a:chExt cx="102478" cy="23648"/>
              </a:xfrm>
              <a:solidFill>
                <a:srgbClr val="464646"/>
              </a:solidFill>
            </p:grpSpPr>
            <p:sp>
              <p:nvSpPr>
                <p:cNvPr id="34" name="Forma livre: Forma 256">
                  <a:extLst>
                    <a:ext uri="{FF2B5EF4-FFF2-40B4-BE49-F238E27FC236}">
                      <a16:creationId xmlns:a16="http://schemas.microsoft.com/office/drawing/2014/main" id="{8248C22A-1E33-C449-BA49-D7923C60A34A}"/>
                    </a:ext>
                  </a:extLst>
                </p:cNvPr>
                <p:cNvSpPr/>
                <p:nvPr/>
              </p:nvSpPr>
              <p:spPr>
                <a:xfrm>
                  <a:off x="10870892"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5" name="Forma livre: Forma 257">
                  <a:extLst>
                    <a:ext uri="{FF2B5EF4-FFF2-40B4-BE49-F238E27FC236}">
                      <a16:creationId xmlns:a16="http://schemas.microsoft.com/office/drawing/2014/main" id="{2ED3BE9B-D028-5240-B3F7-01B9B75BB0DB}"/>
                    </a:ext>
                  </a:extLst>
                </p:cNvPr>
                <p:cNvSpPr/>
                <p:nvPr/>
              </p:nvSpPr>
              <p:spPr>
                <a:xfrm>
                  <a:off x="10910307"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6" name="Forma livre: Forma 258">
                  <a:extLst>
                    <a:ext uri="{FF2B5EF4-FFF2-40B4-BE49-F238E27FC236}">
                      <a16:creationId xmlns:a16="http://schemas.microsoft.com/office/drawing/2014/main" id="{2152DE25-6897-AC42-BBA4-20E34EF029FD}"/>
                    </a:ext>
                  </a:extLst>
                </p:cNvPr>
                <p:cNvSpPr/>
                <p:nvPr/>
              </p:nvSpPr>
              <p:spPr>
                <a:xfrm>
                  <a:off x="10949722" y="2146075"/>
                  <a:ext cx="23648" cy="23648"/>
                </a:xfrm>
                <a:custGeom>
                  <a:avLst/>
                  <a:gdLst>
                    <a:gd name="connsiteX0" fmla="*/ 23649 w 23648"/>
                    <a:gd name="connsiteY0" fmla="*/ 11824 h 23648"/>
                    <a:gd name="connsiteX1" fmla="*/ 11824 w 23648"/>
                    <a:gd name="connsiteY1" fmla="*/ 23649 h 23648"/>
                    <a:gd name="connsiteX2" fmla="*/ 0 w 23648"/>
                    <a:gd name="connsiteY2" fmla="*/ 11824 h 23648"/>
                    <a:gd name="connsiteX3" fmla="*/ 11824 w 23648"/>
                    <a:gd name="connsiteY3" fmla="*/ 0 h 23648"/>
                    <a:gd name="connsiteX4" fmla="*/ 23649 w 23648"/>
                    <a:gd name="connsiteY4" fmla="*/ 11824 h 23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8" h="23648">
                      <a:moveTo>
                        <a:pt x="23649" y="11824"/>
                      </a:moveTo>
                      <a:cubicBezTo>
                        <a:pt x="23649" y="18355"/>
                        <a:pt x="18355" y="23649"/>
                        <a:pt x="11824" y="23649"/>
                      </a:cubicBezTo>
                      <a:cubicBezTo>
                        <a:pt x="5294" y="23649"/>
                        <a:pt x="0" y="18355"/>
                        <a:pt x="0" y="11824"/>
                      </a:cubicBezTo>
                      <a:cubicBezTo>
                        <a:pt x="0" y="5294"/>
                        <a:pt x="5294" y="0"/>
                        <a:pt x="11824" y="0"/>
                      </a:cubicBezTo>
                      <a:cubicBezTo>
                        <a:pt x="18355" y="0"/>
                        <a:pt x="23649" y="5294"/>
                        <a:pt x="23649" y="11824"/>
                      </a:cubicBezTo>
                      <a:close/>
                    </a:path>
                  </a:pathLst>
                </a:custGeom>
                <a:noFill/>
                <a:ln w="773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sp>
            <p:nvSpPr>
              <p:cNvPr id="33" name="Forma livre: Forma 259">
                <a:extLst>
                  <a:ext uri="{FF2B5EF4-FFF2-40B4-BE49-F238E27FC236}">
                    <a16:creationId xmlns:a16="http://schemas.microsoft.com/office/drawing/2014/main" id="{14C04FCD-C0A8-6249-8EE4-0040894AFFF4}"/>
                  </a:ext>
                </a:extLst>
              </p:cNvPr>
              <p:cNvSpPr/>
              <p:nvPr/>
            </p:nvSpPr>
            <p:spPr>
              <a:xfrm>
                <a:off x="10839360" y="2201256"/>
                <a:ext cx="488745" cy="7882"/>
              </a:xfrm>
              <a:custGeom>
                <a:avLst/>
                <a:gdLst>
                  <a:gd name="connsiteX0" fmla="*/ 0 w 488745"/>
                  <a:gd name="connsiteY0" fmla="*/ 0 h 7882"/>
                  <a:gd name="connsiteX1" fmla="*/ 488745 w 488745"/>
                  <a:gd name="connsiteY1" fmla="*/ 0 h 7882"/>
                </a:gdLst>
                <a:ahLst/>
                <a:cxnLst>
                  <a:cxn ang="0">
                    <a:pos x="connsiteX0" y="connsiteY0"/>
                  </a:cxn>
                  <a:cxn ang="0">
                    <a:pos x="connsiteX1" y="connsiteY1"/>
                  </a:cxn>
                </a:cxnLst>
                <a:rect l="l" t="t" r="r" b="b"/>
                <a:pathLst>
                  <a:path w="488745" h="7882">
                    <a:moveTo>
                      <a:pt x="0" y="0"/>
                    </a:moveTo>
                    <a:lnTo>
                      <a:pt x="488745" y="0"/>
                    </a:lnTo>
                  </a:path>
                </a:pathLst>
              </a:custGeom>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grpSp>
          <p:nvGrpSpPr>
            <p:cNvPr id="28" name="Gráfico 103">
              <a:extLst>
                <a:ext uri="{FF2B5EF4-FFF2-40B4-BE49-F238E27FC236}">
                  <a16:creationId xmlns:a16="http://schemas.microsoft.com/office/drawing/2014/main" id="{13017F9A-FF57-874F-A3F5-E0E0672BDF3E}"/>
                </a:ext>
              </a:extLst>
            </p:cNvPr>
            <p:cNvGrpSpPr/>
            <p:nvPr/>
          </p:nvGrpSpPr>
          <p:grpSpPr>
            <a:xfrm>
              <a:off x="10910307" y="2256437"/>
              <a:ext cx="346851" cy="346851"/>
              <a:chOff x="10910307" y="2256437"/>
              <a:chExt cx="346851" cy="346851"/>
            </a:xfrm>
            <a:noFill/>
          </p:grpSpPr>
          <p:sp>
            <p:nvSpPr>
              <p:cNvPr id="29" name="Forma livre: Forma 261">
                <a:extLst>
                  <a:ext uri="{FF2B5EF4-FFF2-40B4-BE49-F238E27FC236}">
                    <a16:creationId xmlns:a16="http://schemas.microsoft.com/office/drawing/2014/main" id="{D35B2904-30D6-2346-B431-1B034135ED58}"/>
                  </a:ext>
                </a:extLst>
              </p:cNvPr>
              <p:cNvSpPr/>
              <p:nvPr/>
            </p:nvSpPr>
            <p:spPr>
              <a:xfrm>
                <a:off x="10910307" y="2256437"/>
                <a:ext cx="346851" cy="346851"/>
              </a:xfrm>
              <a:custGeom>
                <a:avLst/>
                <a:gdLst>
                  <a:gd name="connsiteX0" fmla="*/ 320837 w 346851"/>
                  <a:gd name="connsiteY0" fmla="*/ 137164 h 346851"/>
                  <a:gd name="connsiteX1" fmla="*/ 303495 w 346851"/>
                  <a:gd name="connsiteY1" fmla="*/ 95384 h 346851"/>
                  <a:gd name="connsiteX2" fmla="*/ 305072 w 346851"/>
                  <a:gd name="connsiteY2" fmla="*/ 86713 h 346851"/>
                  <a:gd name="connsiteX3" fmla="*/ 312955 w 346851"/>
                  <a:gd name="connsiteY3" fmla="*/ 78830 h 346851"/>
                  <a:gd name="connsiteX4" fmla="*/ 312955 w 346851"/>
                  <a:gd name="connsiteY4" fmla="*/ 67794 h 346851"/>
                  <a:gd name="connsiteX5" fmla="*/ 279846 w 346851"/>
                  <a:gd name="connsiteY5" fmla="*/ 34685 h 346851"/>
                  <a:gd name="connsiteX6" fmla="*/ 268810 w 346851"/>
                  <a:gd name="connsiteY6" fmla="*/ 34685 h 346851"/>
                  <a:gd name="connsiteX7" fmla="*/ 260927 w 346851"/>
                  <a:gd name="connsiteY7" fmla="*/ 42568 h 346851"/>
                  <a:gd name="connsiteX8" fmla="*/ 252256 w 346851"/>
                  <a:gd name="connsiteY8" fmla="*/ 44145 h 346851"/>
                  <a:gd name="connsiteX9" fmla="*/ 210476 w 346851"/>
                  <a:gd name="connsiteY9" fmla="*/ 26802 h 346851"/>
                  <a:gd name="connsiteX10" fmla="*/ 205746 w 346851"/>
                  <a:gd name="connsiteY10" fmla="*/ 19707 h 346851"/>
                  <a:gd name="connsiteX11" fmla="*/ 205746 w 346851"/>
                  <a:gd name="connsiteY11" fmla="*/ 7883 h 346851"/>
                  <a:gd name="connsiteX12" fmla="*/ 197863 w 346851"/>
                  <a:gd name="connsiteY12" fmla="*/ 0 h 346851"/>
                  <a:gd name="connsiteX13" fmla="*/ 150565 w 346851"/>
                  <a:gd name="connsiteY13" fmla="*/ 0 h 346851"/>
                  <a:gd name="connsiteX14" fmla="*/ 142682 w 346851"/>
                  <a:gd name="connsiteY14" fmla="*/ 7883 h 346851"/>
                  <a:gd name="connsiteX15" fmla="*/ 142682 w 346851"/>
                  <a:gd name="connsiteY15" fmla="*/ 18919 h 346851"/>
                  <a:gd name="connsiteX16" fmla="*/ 137952 w 346851"/>
                  <a:gd name="connsiteY16" fmla="*/ 26014 h 346851"/>
                  <a:gd name="connsiteX17" fmla="*/ 96172 w 346851"/>
                  <a:gd name="connsiteY17" fmla="*/ 43356 h 346851"/>
                  <a:gd name="connsiteX18" fmla="*/ 87501 w 346851"/>
                  <a:gd name="connsiteY18" fmla="*/ 41780 h 346851"/>
                  <a:gd name="connsiteX19" fmla="*/ 79618 w 346851"/>
                  <a:gd name="connsiteY19" fmla="*/ 33897 h 346851"/>
                  <a:gd name="connsiteX20" fmla="*/ 68582 w 346851"/>
                  <a:gd name="connsiteY20" fmla="*/ 33897 h 346851"/>
                  <a:gd name="connsiteX21" fmla="*/ 35473 w 346851"/>
                  <a:gd name="connsiteY21" fmla="*/ 67005 h 346851"/>
                  <a:gd name="connsiteX22" fmla="*/ 35473 w 346851"/>
                  <a:gd name="connsiteY22" fmla="*/ 78042 h 346851"/>
                  <a:gd name="connsiteX23" fmla="*/ 43356 w 346851"/>
                  <a:gd name="connsiteY23" fmla="*/ 85925 h 346851"/>
                  <a:gd name="connsiteX24" fmla="*/ 44933 w 346851"/>
                  <a:gd name="connsiteY24" fmla="*/ 94596 h 346851"/>
                  <a:gd name="connsiteX25" fmla="*/ 27590 w 346851"/>
                  <a:gd name="connsiteY25" fmla="*/ 136376 h 346851"/>
                  <a:gd name="connsiteX26" fmla="*/ 20496 w 346851"/>
                  <a:gd name="connsiteY26" fmla="*/ 141105 h 346851"/>
                  <a:gd name="connsiteX27" fmla="*/ 7883 w 346851"/>
                  <a:gd name="connsiteY27" fmla="*/ 141105 h 346851"/>
                  <a:gd name="connsiteX28" fmla="*/ 0 w 346851"/>
                  <a:gd name="connsiteY28" fmla="*/ 148988 h 346851"/>
                  <a:gd name="connsiteX29" fmla="*/ 0 w 346851"/>
                  <a:gd name="connsiteY29" fmla="*/ 196286 h 346851"/>
                  <a:gd name="connsiteX30" fmla="*/ 7883 w 346851"/>
                  <a:gd name="connsiteY30" fmla="*/ 204169 h 346851"/>
                  <a:gd name="connsiteX31" fmla="*/ 18919 w 346851"/>
                  <a:gd name="connsiteY31" fmla="*/ 204169 h 346851"/>
                  <a:gd name="connsiteX32" fmla="*/ 26014 w 346851"/>
                  <a:gd name="connsiteY32" fmla="*/ 208899 h 346851"/>
                  <a:gd name="connsiteX33" fmla="*/ 43356 w 346851"/>
                  <a:gd name="connsiteY33" fmla="*/ 250679 h 346851"/>
                  <a:gd name="connsiteX34" fmla="*/ 41780 w 346851"/>
                  <a:gd name="connsiteY34" fmla="*/ 259350 h 346851"/>
                  <a:gd name="connsiteX35" fmla="*/ 33897 w 346851"/>
                  <a:gd name="connsiteY35" fmla="*/ 267233 h 346851"/>
                  <a:gd name="connsiteX36" fmla="*/ 33897 w 346851"/>
                  <a:gd name="connsiteY36" fmla="*/ 278269 h 346851"/>
                  <a:gd name="connsiteX37" fmla="*/ 67005 w 346851"/>
                  <a:gd name="connsiteY37" fmla="*/ 311378 h 346851"/>
                  <a:gd name="connsiteX38" fmla="*/ 78042 w 346851"/>
                  <a:gd name="connsiteY38" fmla="*/ 311378 h 346851"/>
                  <a:gd name="connsiteX39" fmla="*/ 85925 w 346851"/>
                  <a:gd name="connsiteY39" fmla="*/ 303495 h 346851"/>
                  <a:gd name="connsiteX40" fmla="*/ 94596 w 346851"/>
                  <a:gd name="connsiteY40" fmla="*/ 301918 h 346851"/>
                  <a:gd name="connsiteX41" fmla="*/ 136376 w 346851"/>
                  <a:gd name="connsiteY41" fmla="*/ 319261 h 346851"/>
                  <a:gd name="connsiteX42" fmla="*/ 141105 w 346851"/>
                  <a:gd name="connsiteY42" fmla="*/ 326356 h 346851"/>
                  <a:gd name="connsiteX43" fmla="*/ 141105 w 346851"/>
                  <a:gd name="connsiteY43" fmla="*/ 338968 h 346851"/>
                  <a:gd name="connsiteX44" fmla="*/ 148988 w 346851"/>
                  <a:gd name="connsiteY44" fmla="*/ 346851 h 346851"/>
                  <a:gd name="connsiteX45" fmla="*/ 196286 w 346851"/>
                  <a:gd name="connsiteY45" fmla="*/ 346851 h 346851"/>
                  <a:gd name="connsiteX46" fmla="*/ 204169 w 346851"/>
                  <a:gd name="connsiteY46" fmla="*/ 338968 h 346851"/>
                  <a:gd name="connsiteX47" fmla="*/ 204169 w 346851"/>
                  <a:gd name="connsiteY47" fmla="*/ 327932 h 346851"/>
                  <a:gd name="connsiteX48" fmla="*/ 208899 w 346851"/>
                  <a:gd name="connsiteY48" fmla="*/ 320837 h 346851"/>
                  <a:gd name="connsiteX49" fmla="*/ 250679 w 346851"/>
                  <a:gd name="connsiteY49" fmla="*/ 303495 h 346851"/>
                  <a:gd name="connsiteX50" fmla="*/ 259350 w 346851"/>
                  <a:gd name="connsiteY50" fmla="*/ 305072 h 346851"/>
                  <a:gd name="connsiteX51" fmla="*/ 267233 w 346851"/>
                  <a:gd name="connsiteY51" fmla="*/ 312955 h 346851"/>
                  <a:gd name="connsiteX52" fmla="*/ 278269 w 346851"/>
                  <a:gd name="connsiteY52" fmla="*/ 312955 h 346851"/>
                  <a:gd name="connsiteX53" fmla="*/ 311378 w 346851"/>
                  <a:gd name="connsiteY53" fmla="*/ 279846 h 346851"/>
                  <a:gd name="connsiteX54" fmla="*/ 311378 w 346851"/>
                  <a:gd name="connsiteY54" fmla="*/ 268810 h 346851"/>
                  <a:gd name="connsiteX55" fmla="*/ 303495 w 346851"/>
                  <a:gd name="connsiteY55" fmla="*/ 260927 h 346851"/>
                  <a:gd name="connsiteX56" fmla="*/ 301918 w 346851"/>
                  <a:gd name="connsiteY56" fmla="*/ 252256 h 346851"/>
                  <a:gd name="connsiteX57" fmla="*/ 319261 w 346851"/>
                  <a:gd name="connsiteY57" fmla="*/ 210476 h 346851"/>
                  <a:gd name="connsiteX58" fmla="*/ 326356 w 346851"/>
                  <a:gd name="connsiteY58" fmla="*/ 205746 h 346851"/>
                  <a:gd name="connsiteX59" fmla="*/ 338968 w 346851"/>
                  <a:gd name="connsiteY59" fmla="*/ 205746 h 346851"/>
                  <a:gd name="connsiteX60" fmla="*/ 346851 w 346851"/>
                  <a:gd name="connsiteY60" fmla="*/ 197863 h 346851"/>
                  <a:gd name="connsiteX61" fmla="*/ 346851 w 346851"/>
                  <a:gd name="connsiteY61" fmla="*/ 150565 h 346851"/>
                  <a:gd name="connsiteX62" fmla="*/ 338968 w 346851"/>
                  <a:gd name="connsiteY62" fmla="*/ 142682 h 346851"/>
                  <a:gd name="connsiteX63" fmla="*/ 327932 w 346851"/>
                  <a:gd name="connsiteY63" fmla="*/ 142682 h 346851"/>
                  <a:gd name="connsiteX64" fmla="*/ 320837 w 346851"/>
                  <a:gd name="connsiteY64" fmla="*/ 137164 h 34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6851" h="346851">
                    <a:moveTo>
                      <a:pt x="320837" y="137164"/>
                    </a:moveTo>
                    <a:lnTo>
                      <a:pt x="303495" y="95384"/>
                    </a:lnTo>
                    <a:cubicBezTo>
                      <a:pt x="301918" y="92231"/>
                      <a:pt x="302707" y="89078"/>
                      <a:pt x="305072" y="86713"/>
                    </a:cubicBezTo>
                    <a:lnTo>
                      <a:pt x="312955" y="78830"/>
                    </a:lnTo>
                    <a:cubicBezTo>
                      <a:pt x="316108" y="75677"/>
                      <a:pt x="316108" y="70947"/>
                      <a:pt x="312955" y="67794"/>
                    </a:cubicBezTo>
                    <a:lnTo>
                      <a:pt x="279846" y="34685"/>
                    </a:lnTo>
                    <a:cubicBezTo>
                      <a:pt x="276693" y="31532"/>
                      <a:pt x="271963" y="31532"/>
                      <a:pt x="268810" y="34685"/>
                    </a:cubicBezTo>
                    <a:lnTo>
                      <a:pt x="260927" y="42568"/>
                    </a:lnTo>
                    <a:cubicBezTo>
                      <a:pt x="258562" y="44933"/>
                      <a:pt x="255409" y="45721"/>
                      <a:pt x="252256" y="44145"/>
                    </a:cubicBezTo>
                    <a:lnTo>
                      <a:pt x="210476" y="26802"/>
                    </a:lnTo>
                    <a:cubicBezTo>
                      <a:pt x="207322" y="25226"/>
                      <a:pt x="205746" y="22861"/>
                      <a:pt x="205746" y="19707"/>
                    </a:cubicBezTo>
                    <a:lnTo>
                      <a:pt x="205746" y="7883"/>
                    </a:lnTo>
                    <a:cubicBezTo>
                      <a:pt x="205746" y="3153"/>
                      <a:pt x="202593" y="0"/>
                      <a:pt x="197863" y="0"/>
                    </a:cubicBezTo>
                    <a:lnTo>
                      <a:pt x="150565" y="0"/>
                    </a:lnTo>
                    <a:cubicBezTo>
                      <a:pt x="145835" y="0"/>
                      <a:pt x="142682" y="3153"/>
                      <a:pt x="142682" y="7883"/>
                    </a:cubicBezTo>
                    <a:lnTo>
                      <a:pt x="142682" y="18919"/>
                    </a:lnTo>
                    <a:cubicBezTo>
                      <a:pt x="142682" y="22072"/>
                      <a:pt x="141105" y="25226"/>
                      <a:pt x="137952" y="26014"/>
                    </a:cubicBezTo>
                    <a:lnTo>
                      <a:pt x="96172" y="43356"/>
                    </a:lnTo>
                    <a:cubicBezTo>
                      <a:pt x="93019" y="44933"/>
                      <a:pt x="89866" y="44145"/>
                      <a:pt x="87501" y="41780"/>
                    </a:cubicBezTo>
                    <a:lnTo>
                      <a:pt x="79618" y="33897"/>
                    </a:lnTo>
                    <a:cubicBezTo>
                      <a:pt x="76465" y="30744"/>
                      <a:pt x="71735" y="30744"/>
                      <a:pt x="68582" y="33897"/>
                    </a:cubicBezTo>
                    <a:lnTo>
                      <a:pt x="35473" y="67005"/>
                    </a:lnTo>
                    <a:cubicBezTo>
                      <a:pt x="32320" y="70159"/>
                      <a:pt x="32320" y="74888"/>
                      <a:pt x="35473" y="78042"/>
                    </a:cubicBezTo>
                    <a:lnTo>
                      <a:pt x="43356" y="85925"/>
                    </a:lnTo>
                    <a:cubicBezTo>
                      <a:pt x="45721" y="88289"/>
                      <a:pt x="46510" y="91443"/>
                      <a:pt x="44933" y="94596"/>
                    </a:cubicBezTo>
                    <a:lnTo>
                      <a:pt x="27590" y="136376"/>
                    </a:lnTo>
                    <a:cubicBezTo>
                      <a:pt x="26014" y="139529"/>
                      <a:pt x="23649" y="141105"/>
                      <a:pt x="20496" y="141105"/>
                    </a:cubicBezTo>
                    <a:lnTo>
                      <a:pt x="7883" y="141105"/>
                    </a:lnTo>
                    <a:cubicBezTo>
                      <a:pt x="3153" y="141105"/>
                      <a:pt x="0" y="144259"/>
                      <a:pt x="0" y="148988"/>
                    </a:cubicBezTo>
                    <a:lnTo>
                      <a:pt x="0" y="196286"/>
                    </a:lnTo>
                    <a:cubicBezTo>
                      <a:pt x="0" y="201016"/>
                      <a:pt x="3153" y="204169"/>
                      <a:pt x="7883" y="204169"/>
                    </a:cubicBezTo>
                    <a:lnTo>
                      <a:pt x="18919" y="204169"/>
                    </a:lnTo>
                    <a:cubicBezTo>
                      <a:pt x="22072" y="204169"/>
                      <a:pt x="25226" y="205746"/>
                      <a:pt x="26014" y="208899"/>
                    </a:cubicBezTo>
                    <a:lnTo>
                      <a:pt x="43356" y="250679"/>
                    </a:lnTo>
                    <a:cubicBezTo>
                      <a:pt x="44933" y="253832"/>
                      <a:pt x="44145" y="256985"/>
                      <a:pt x="41780" y="259350"/>
                    </a:cubicBezTo>
                    <a:lnTo>
                      <a:pt x="33897" y="267233"/>
                    </a:lnTo>
                    <a:cubicBezTo>
                      <a:pt x="30744" y="270386"/>
                      <a:pt x="30744" y="275116"/>
                      <a:pt x="33897" y="278269"/>
                    </a:cubicBezTo>
                    <a:lnTo>
                      <a:pt x="67005" y="311378"/>
                    </a:lnTo>
                    <a:cubicBezTo>
                      <a:pt x="70159" y="314531"/>
                      <a:pt x="74888" y="314531"/>
                      <a:pt x="78042" y="311378"/>
                    </a:cubicBezTo>
                    <a:lnTo>
                      <a:pt x="85925" y="303495"/>
                    </a:lnTo>
                    <a:cubicBezTo>
                      <a:pt x="88289" y="301130"/>
                      <a:pt x="91443" y="300342"/>
                      <a:pt x="94596" y="301918"/>
                    </a:cubicBezTo>
                    <a:lnTo>
                      <a:pt x="136376" y="319261"/>
                    </a:lnTo>
                    <a:cubicBezTo>
                      <a:pt x="139529" y="320837"/>
                      <a:pt x="141105" y="323202"/>
                      <a:pt x="141105" y="326356"/>
                    </a:cubicBezTo>
                    <a:lnTo>
                      <a:pt x="141105" y="338968"/>
                    </a:lnTo>
                    <a:cubicBezTo>
                      <a:pt x="141105" y="343698"/>
                      <a:pt x="144259" y="346851"/>
                      <a:pt x="148988" y="346851"/>
                    </a:cubicBezTo>
                    <a:lnTo>
                      <a:pt x="196286" y="346851"/>
                    </a:lnTo>
                    <a:cubicBezTo>
                      <a:pt x="201016" y="346851"/>
                      <a:pt x="204169" y="343698"/>
                      <a:pt x="204169" y="338968"/>
                    </a:cubicBezTo>
                    <a:lnTo>
                      <a:pt x="204169" y="327932"/>
                    </a:lnTo>
                    <a:cubicBezTo>
                      <a:pt x="204169" y="324779"/>
                      <a:pt x="205746" y="321626"/>
                      <a:pt x="208899" y="320837"/>
                    </a:cubicBezTo>
                    <a:lnTo>
                      <a:pt x="250679" y="303495"/>
                    </a:lnTo>
                    <a:cubicBezTo>
                      <a:pt x="253832" y="301918"/>
                      <a:pt x="256985" y="302707"/>
                      <a:pt x="259350" y="305072"/>
                    </a:cubicBezTo>
                    <a:lnTo>
                      <a:pt x="267233" y="312955"/>
                    </a:lnTo>
                    <a:cubicBezTo>
                      <a:pt x="270386" y="316108"/>
                      <a:pt x="275116" y="316108"/>
                      <a:pt x="278269" y="312955"/>
                    </a:cubicBezTo>
                    <a:lnTo>
                      <a:pt x="311378" y="279846"/>
                    </a:lnTo>
                    <a:cubicBezTo>
                      <a:pt x="314531" y="276693"/>
                      <a:pt x="314531" y="271963"/>
                      <a:pt x="311378" y="268810"/>
                    </a:cubicBezTo>
                    <a:lnTo>
                      <a:pt x="303495" y="260927"/>
                    </a:lnTo>
                    <a:cubicBezTo>
                      <a:pt x="301130" y="258562"/>
                      <a:pt x="300342" y="255409"/>
                      <a:pt x="301918" y="252256"/>
                    </a:cubicBezTo>
                    <a:lnTo>
                      <a:pt x="319261" y="210476"/>
                    </a:lnTo>
                    <a:cubicBezTo>
                      <a:pt x="320837" y="207322"/>
                      <a:pt x="323202" y="205746"/>
                      <a:pt x="326356" y="205746"/>
                    </a:cubicBezTo>
                    <a:lnTo>
                      <a:pt x="338968" y="205746"/>
                    </a:lnTo>
                    <a:cubicBezTo>
                      <a:pt x="343698" y="205746"/>
                      <a:pt x="346851" y="202593"/>
                      <a:pt x="346851" y="197863"/>
                    </a:cubicBezTo>
                    <a:lnTo>
                      <a:pt x="346851" y="150565"/>
                    </a:lnTo>
                    <a:cubicBezTo>
                      <a:pt x="346851" y="145835"/>
                      <a:pt x="343698" y="142682"/>
                      <a:pt x="338968" y="142682"/>
                    </a:cubicBezTo>
                    <a:lnTo>
                      <a:pt x="327932" y="142682"/>
                    </a:lnTo>
                    <a:cubicBezTo>
                      <a:pt x="324779" y="141894"/>
                      <a:pt x="321626" y="140317"/>
                      <a:pt x="320837" y="137164"/>
                    </a:cubicBezTo>
                    <a:close/>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30" name="Forma livre: Forma 262">
                <a:extLst>
                  <a:ext uri="{FF2B5EF4-FFF2-40B4-BE49-F238E27FC236}">
                    <a16:creationId xmlns:a16="http://schemas.microsoft.com/office/drawing/2014/main" id="{410DCE13-F3D0-794C-BF00-D74E35B7EB79}"/>
                  </a:ext>
                </a:extLst>
              </p:cNvPr>
              <p:cNvSpPr/>
              <p:nvPr/>
            </p:nvSpPr>
            <p:spPr>
              <a:xfrm>
                <a:off x="10989137" y="2335267"/>
                <a:ext cx="189191" cy="189191"/>
              </a:xfrm>
              <a:custGeom>
                <a:avLst/>
                <a:gdLst>
                  <a:gd name="connsiteX0" fmla="*/ 189192 w 189191"/>
                  <a:gd name="connsiteY0" fmla="*/ 94596 h 189191"/>
                  <a:gd name="connsiteX1" fmla="*/ 94596 w 189191"/>
                  <a:gd name="connsiteY1" fmla="*/ 189192 h 189191"/>
                  <a:gd name="connsiteX2" fmla="*/ 0 w 189191"/>
                  <a:gd name="connsiteY2" fmla="*/ 94596 h 189191"/>
                  <a:gd name="connsiteX3" fmla="*/ 94596 w 189191"/>
                  <a:gd name="connsiteY3" fmla="*/ 0 h 189191"/>
                  <a:gd name="connsiteX4" fmla="*/ 189192 w 189191"/>
                  <a:gd name="connsiteY4" fmla="*/ 94596 h 18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191" h="189191">
                    <a:moveTo>
                      <a:pt x="189192" y="94596"/>
                    </a:moveTo>
                    <a:cubicBezTo>
                      <a:pt x="189192" y="146840"/>
                      <a:pt x="146840" y="189192"/>
                      <a:pt x="94596" y="189192"/>
                    </a:cubicBezTo>
                    <a:cubicBezTo>
                      <a:pt x="42352" y="189192"/>
                      <a:pt x="0" y="146840"/>
                      <a:pt x="0" y="94596"/>
                    </a:cubicBezTo>
                    <a:cubicBezTo>
                      <a:pt x="0" y="42352"/>
                      <a:pt x="42352" y="0"/>
                      <a:pt x="94596" y="0"/>
                    </a:cubicBezTo>
                    <a:cubicBezTo>
                      <a:pt x="146840" y="0"/>
                      <a:pt x="189192" y="42352"/>
                      <a:pt x="189192" y="94596"/>
                    </a:cubicBezTo>
                    <a:close/>
                  </a:path>
                </a:pathLst>
              </a:custGeom>
              <a:noFill/>
              <a:ln w="15478"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grpSp>
      <p:pic>
        <p:nvPicPr>
          <p:cNvPr id="52" name="mt_icon" descr="Labirinto com preenchimento sólido">
            <a:extLst>
              <a:ext uri="{FF2B5EF4-FFF2-40B4-BE49-F238E27FC236}">
                <a16:creationId xmlns:a16="http://schemas.microsoft.com/office/drawing/2014/main" id="{994C34B9-0143-471A-AB7D-8FFC52C341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3506" y="1975432"/>
            <a:ext cx="540000" cy="540000"/>
          </a:xfrm>
          <a:prstGeom prst="rect">
            <a:avLst/>
          </a:prstGeom>
        </p:spPr>
      </p:pic>
      <p:sp>
        <p:nvSpPr>
          <p:cNvPr id="37" name="Google Shape;1947;p23">
            <a:extLst>
              <a:ext uri="{FF2B5EF4-FFF2-40B4-BE49-F238E27FC236}">
                <a16:creationId xmlns:a16="http://schemas.microsoft.com/office/drawing/2014/main" id="{801E5268-D321-364C-BB63-ED34E8D1C07C}"/>
              </a:ext>
            </a:extLst>
          </p:cNvPr>
          <p:cNvSpPr>
            <a:spLocks noChangeAspect="1"/>
          </p:cNvSpPr>
          <p:nvPr/>
        </p:nvSpPr>
        <p:spPr>
          <a:xfrm>
            <a:off x="8083598" y="2060868"/>
            <a:ext cx="403921" cy="396849"/>
          </a:xfrm>
          <a:custGeom>
            <a:avLst/>
            <a:gdLst/>
            <a:ahLst/>
            <a:cxnLst/>
            <a:rect l="l" t="t" r="r" b="b"/>
            <a:pathLst>
              <a:path w="736641" h="723747" extrusionOk="0">
                <a:moveTo>
                  <a:pt x="462306" y="708511"/>
                </a:moveTo>
                <a:cubicBezTo>
                  <a:pt x="462306" y="717399"/>
                  <a:pt x="455955" y="723747"/>
                  <a:pt x="447065" y="723747"/>
                </a:cubicBezTo>
                <a:lnTo>
                  <a:pt x="64773" y="723747"/>
                </a:lnTo>
                <a:cubicBezTo>
                  <a:pt x="29211" y="723747"/>
                  <a:pt x="0" y="694543"/>
                  <a:pt x="0" y="658991"/>
                </a:cubicBezTo>
                <a:lnTo>
                  <a:pt x="0" y="68566"/>
                </a:lnTo>
                <a:cubicBezTo>
                  <a:pt x="0" y="33013"/>
                  <a:pt x="29211" y="3810"/>
                  <a:pt x="64773" y="3810"/>
                </a:cubicBezTo>
                <a:lnTo>
                  <a:pt x="160029" y="3810"/>
                </a:lnTo>
                <a:cubicBezTo>
                  <a:pt x="168919" y="3810"/>
                  <a:pt x="175270" y="10158"/>
                  <a:pt x="175270" y="19046"/>
                </a:cubicBezTo>
                <a:cubicBezTo>
                  <a:pt x="175270" y="27933"/>
                  <a:pt x="168919" y="34282"/>
                  <a:pt x="160029" y="34282"/>
                </a:cubicBezTo>
                <a:lnTo>
                  <a:pt x="64773" y="34282"/>
                </a:lnTo>
                <a:cubicBezTo>
                  <a:pt x="45722" y="34282"/>
                  <a:pt x="30481" y="49520"/>
                  <a:pt x="30481" y="68566"/>
                </a:cubicBezTo>
                <a:lnTo>
                  <a:pt x="30481" y="658991"/>
                </a:lnTo>
                <a:cubicBezTo>
                  <a:pt x="30481" y="678037"/>
                  <a:pt x="45722" y="693274"/>
                  <a:pt x="64773" y="693274"/>
                </a:cubicBezTo>
                <a:lnTo>
                  <a:pt x="447065" y="693274"/>
                </a:lnTo>
                <a:cubicBezTo>
                  <a:pt x="455955" y="693274"/>
                  <a:pt x="462306" y="699622"/>
                  <a:pt x="462306" y="708511"/>
                </a:cubicBezTo>
                <a:close/>
                <a:moveTo>
                  <a:pt x="673137" y="2539"/>
                </a:moveTo>
                <a:lnTo>
                  <a:pt x="304817" y="2539"/>
                </a:lnTo>
                <a:cubicBezTo>
                  <a:pt x="295927" y="2539"/>
                  <a:pt x="289576" y="8888"/>
                  <a:pt x="289576" y="17777"/>
                </a:cubicBezTo>
                <a:cubicBezTo>
                  <a:pt x="289576" y="26664"/>
                  <a:pt x="295927" y="33013"/>
                  <a:pt x="304817" y="33013"/>
                </a:cubicBezTo>
                <a:lnTo>
                  <a:pt x="673137" y="33013"/>
                </a:lnTo>
                <a:cubicBezTo>
                  <a:pt x="692188" y="33013"/>
                  <a:pt x="707430" y="48250"/>
                  <a:pt x="707430" y="67296"/>
                </a:cubicBezTo>
                <a:lnTo>
                  <a:pt x="707430" y="657722"/>
                </a:lnTo>
                <a:cubicBezTo>
                  <a:pt x="707430" y="676768"/>
                  <a:pt x="692188" y="692004"/>
                  <a:pt x="673137" y="692004"/>
                </a:cubicBezTo>
                <a:lnTo>
                  <a:pt x="595663" y="692004"/>
                </a:lnTo>
                <a:cubicBezTo>
                  <a:pt x="586773" y="692004"/>
                  <a:pt x="580423" y="698353"/>
                  <a:pt x="580423" y="707240"/>
                </a:cubicBezTo>
                <a:cubicBezTo>
                  <a:pt x="580423" y="716129"/>
                  <a:pt x="586773" y="722478"/>
                  <a:pt x="595663" y="722478"/>
                </a:cubicBezTo>
                <a:lnTo>
                  <a:pt x="673137" y="722478"/>
                </a:lnTo>
                <a:cubicBezTo>
                  <a:pt x="708700" y="722478"/>
                  <a:pt x="737912" y="693274"/>
                  <a:pt x="737912" y="657722"/>
                </a:cubicBezTo>
                <a:lnTo>
                  <a:pt x="737912" y="67296"/>
                </a:lnTo>
                <a:cubicBezTo>
                  <a:pt x="739182" y="31743"/>
                  <a:pt x="709970" y="2539"/>
                  <a:pt x="673137" y="2539"/>
                </a:cubicBezTo>
                <a:close/>
                <a:moveTo>
                  <a:pt x="585504" y="661530"/>
                </a:moveTo>
                <a:cubicBezTo>
                  <a:pt x="585504" y="666610"/>
                  <a:pt x="582963" y="672958"/>
                  <a:pt x="579153" y="676768"/>
                </a:cubicBezTo>
                <a:lnTo>
                  <a:pt x="538510" y="717399"/>
                </a:lnTo>
                <a:cubicBezTo>
                  <a:pt x="534701" y="721209"/>
                  <a:pt x="529620" y="723747"/>
                  <a:pt x="523270" y="723747"/>
                </a:cubicBezTo>
                <a:cubicBezTo>
                  <a:pt x="523270" y="723747"/>
                  <a:pt x="523270" y="723747"/>
                  <a:pt x="523270" y="723747"/>
                </a:cubicBezTo>
                <a:cubicBezTo>
                  <a:pt x="518189" y="723747"/>
                  <a:pt x="511839" y="721209"/>
                  <a:pt x="508028" y="717399"/>
                </a:cubicBezTo>
                <a:lnTo>
                  <a:pt x="467386" y="676768"/>
                </a:lnTo>
                <a:cubicBezTo>
                  <a:pt x="458496" y="667879"/>
                  <a:pt x="458496" y="655182"/>
                  <a:pt x="467386" y="646294"/>
                </a:cubicBezTo>
                <a:cubicBezTo>
                  <a:pt x="469926" y="643754"/>
                  <a:pt x="473737" y="641215"/>
                  <a:pt x="477547" y="641215"/>
                </a:cubicBezTo>
                <a:lnTo>
                  <a:pt x="506758" y="641215"/>
                </a:lnTo>
                <a:lnTo>
                  <a:pt x="506758" y="544716"/>
                </a:lnTo>
                <a:lnTo>
                  <a:pt x="445796" y="544716"/>
                </a:lnTo>
                <a:lnTo>
                  <a:pt x="445796" y="598044"/>
                </a:lnTo>
                <a:cubicBezTo>
                  <a:pt x="445796" y="606933"/>
                  <a:pt x="439445" y="613281"/>
                  <a:pt x="430554" y="613281"/>
                </a:cubicBezTo>
                <a:lnTo>
                  <a:pt x="194321" y="613281"/>
                </a:lnTo>
                <a:cubicBezTo>
                  <a:pt x="185430" y="613281"/>
                  <a:pt x="179080" y="606933"/>
                  <a:pt x="179080" y="598044"/>
                </a:cubicBezTo>
                <a:lnTo>
                  <a:pt x="179080" y="285690"/>
                </a:lnTo>
                <a:cubicBezTo>
                  <a:pt x="179080" y="276802"/>
                  <a:pt x="185430" y="270454"/>
                  <a:pt x="194321" y="270454"/>
                </a:cubicBezTo>
                <a:lnTo>
                  <a:pt x="433095" y="270454"/>
                </a:lnTo>
                <a:lnTo>
                  <a:pt x="433095" y="195539"/>
                </a:lnTo>
                <a:lnTo>
                  <a:pt x="229883" y="195539"/>
                </a:lnTo>
                <a:cubicBezTo>
                  <a:pt x="220992" y="195539"/>
                  <a:pt x="214642" y="189190"/>
                  <a:pt x="214642" y="180301"/>
                </a:cubicBezTo>
                <a:lnTo>
                  <a:pt x="214642" y="82533"/>
                </a:lnTo>
                <a:lnTo>
                  <a:pt x="185430" y="82533"/>
                </a:lnTo>
                <a:cubicBezTo>
                  <a:pt x="181620" y="82533"/>
                  <a:pt x="177810" y="81263"/>
                  <a:pt x="175270" y="77453"/>
                </a:cubicBezTo>
                <a:cubicBezTo>
                  <a:pt x="167650" y="69835"/>
                  <a:pt x="167650" y="55869"/>
                  <a:pt x="175270" y="46979"/>
                </a:cubicBezTo>
                <a:lnTo>
                  <a:pt x="215912" y="6349"/>
                </a:lnTo>
                <a:cubicBezTo>
                  <a:pt x="219722" y="2539"/>
                  <a:pt x="224803" y="0"/>
                  <a:pt x="231153" y="0"/>
                </a:cubicBezTo>
                <a:cubicBezTo>
                  <a:pt x="231153" y="0"/>
                  <a:pt x="231153" y="0"/>
                  <a:pt x="231153" y="0"/>
                </a:cubicBezTo>
                <a:cubicBezTo>
                  <a:pt x="236233" y="0"/>
                  <a:pt x="242583" y="2539"/>
                  <a:pt x="246393" y="6349"/>
                </a:cubicBezTo>
                <a:lnTo>
                  <a:pt x="287036" y="46979"/>
                </a:lnTo>
                <a:cubicBezTo>
                  <a:pt x="295927" y="55869"/>
                  <a:pt x="295927" y="68566"/>
                  <a:pt x="287036" y="77453"/>
                </a:cubicBezTo>
                <a:cubicBezTo>
                  <a:pt x="284496" y="79994"/>
                  <a:pt x="280686" y="82533"/>
                  <a:pt x="276876" y="82533"/>
                </a:cubicBezTo>
                <a:lnTo>
                  <a:pt x="247664" y="82533"/>
                </a:lnTo>
                <a:lnTo>
                  <a:pt x="247664" y="165065"/>
                </a:lnTo>
                <a:lnTo>
                  <a:pt x="450875" y="165065"/>
                </a:lnTo>
                <a:cubicBezTo>
                  <a:pt x="459766" y="165065"/>
                  <a:pt x="466117" y="171414"/>
                  <a:pt x="466117" y="180301"/>
                </a:cubicBezTo>
                <a:lnTo>
                  <a:pt x="466117" y="270454"/>
                </a:lnTo>
                <a:lnTo>
                  <a:pt x="560102" y="270454"/>
                </a:lnTo>
                <a:cubicBezTo>
                  <a:pt x="568992" y="270454"/>
                  <a:pt x="575342" y="276802"/>
                  <a:pt x="575342" y="285690"/>
                </a:cubicBezTo>
                <a:lnTo>
                  <a:pt x="575342" y="369492"/>
                </a:lnTo>
                <a:cubicBezTo>
                  <a:pt x="575342" y="378381"/>
                  <a:pt x="568992" y="384730"/>
                  <a:pt x="560102" y="384730"/>
                </a:cubicBezTo>
                <a:lnTo>
                  <a:pt x="450875" y="384730"/>
                </a:lnTo>
                <a:cubicBezTo>
                  <a:pt x="441985" y="384730"/>
                  <a:pt x="435634" y="378381"/>
                  <a:pt x="435634" y="369492"/>
                </a:cubicBezTo>
                <a:lnTo>
                  <a:pt x="435634" y="300926"/>
                </a:lnTo>
                <a:lnTo>
                  <a:pt x="212102" y="300926"/>
                </a:lnTo>
                <a:lnTo>
                  <a:pt x="212102" y="582807"/>
                </a:lnTo>
                <a:lnTo>
                  <a:pt x="417853" y="582807"/>
                </a:lnTo>
                <a:lnTo>
                  <a:pt x="417853" y="544716"/>
                </a:lnTo>
                <a:lnTo>
                  <a:pt x="309897" y="544716"/>
                </a:lnTo>
                <a:cubicBezTo>
                  <a:pt x="301007" y="544716"/>
                  <a:pt x="294657" y="538367"/>
                  <a:pt x="294657" y="529478"/>
                </a:cubicBezTo>
                <a:lnTo>
                  <a:pt x="294657" y="427899"/>
                </a:lnTo>
                <a:cubicBezTo>
                  <a:pt x="294657" y="419012"/>
                  <a:pt x="301007" y="412663"/>
                  <a:pt x="309897" y="412663"/>
                </a:cubicBezTo>
                <a:lnTo>
                  <a:pt x="433095" y="412663"/>
                </a:lnTo>
                <a:cubicBezTo>
                  <a:pt x="441985" y="412663"/>
                  <a:pt x="448335" y="419012"/>
                  <a:pt x="448335" y="427899"/>
                </a:cubicBezTo>
                <a:lnTo>
                  <a:pt x="448335" y="514242"/>
                </a:lnTo>
                <a:lnTo>
                  <a:pt x="524540" y="514242"/>
                </a:lnTo>
                <a:cubicBezTo>
                  <a:pt x="533429" y="514242"/>
                  <a:pt x="539780" y="520590"/>
                  <a:pt x="539780" y="529478"/>
                </a:cubicBezTo>
                <a:lnTo>
                  <a:pt x="539780" y="641215"/>
                </a:lnTo>
                <a:lnTo>
                  <a:pt x="568992" y="641215"/>
                </a:lnTo>
                <a:lnTo>
                  <a:pt x="568992" y="641215"/>
                </a:lnTo>
                <a:cubicBezTo>
                  <a:pt x="572803" y="641215"/>
                  <a:pt x="576612" y="642484"/>
                  <a:pt x="579153" y="646294"/>
                </a:cubicBezTo>
                <a:cubicBezTo>
                  <a:pt x="582963" y="650102"/>
                  <a:pt x="585504" y="655182"/>
                  <a:pt x="585504" y="661530"/>
                </a:cubicBezTo>
                <a:close/>
                <a:moveTo>
                  <a:pt x="466117" y="354256"/>
                </a:moveTo>
                <a:lnTo>
                  <a:pt x="544860" y="354256"/>
                </a:lnTo>
                <a:lnTo>
                  <a:pt x="544860" y="300926"/>
                </a:lnTo>
                <a:lnTo>
                  <a:pt x="466117" y="300926"/>
                </a:lnTo>
                <a:lnTo>
                  <a:pt x="466117" y="354256"/>
                </a:lnTo>
                <a:close/>
                <a:moveTo>
                  <a:pt x="215912" y="53328"/>
                </a:moveTo>
                <a:lnTo>
                  <a:pt x="248934" y="53328"/>
                </a:lnTo>
                <a:lnTo>
                  <a:pt x="232423" y="36823"/>
                </a:lnTo>
                <a:lnTo>
                  <a:pt x="215912" y="53328"/>
                </a:lnTo>
                <a:close/>
                <a:moveTo>
                  <a:pt x="417853" y="444406"/>
                </a:moveTo>
                <a:lnTo>
                  <a:pt x="325138" y="444406"/>
                </a:lnTo>
                <a:lnTo>
                  <a:pt x="325138" y="515511"/>
                </a:lnTo>
                <a:lnTo>
                  <a:pt x="417853" y="515511"/>
                </a:lnTo>
                <a:lnTo>
                  <a:pt x="417853" y="444406"/>
                </a:lnTo>
                <a:close/>
                <a:moveTo>
                  <a:pt x="539780" y="672958"/>
                </a:moveTo>
                <a:lnTo>
                  <a:pt x="506758" y="672958"/>
                </a:lnTo>
                <a:lnTo>
                  <a:pt x="523270" y="689465"/>
                </a:lnTo>
                <a:lnTo>
                  <a:pt x="539780" y="672958"/>
                </a:lnTo>
                <a:close/>
              </a:path>
            </a:pathLst>
          </a:custGeom>
          <a:solidFill>
            <a:schemeClr val="tx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38" name="Google Shape;632;p15">
            <a:extLst>
              <a:ext uri="{FF2B5EF4-FFF2-40B4-BE49-F238E27FC236}">
                <a16:creationId xmlns:a16="http://schemas.microsoft.com/office/drawing/2014/main" id="{F5219A64-C5A0-054F-969B-0F7FA44A9C85}"/>
              </a:ext>
            </a:extLst>
          </p:cNvPr>
          <p:cNvGrpSpPr>
            <a:grpSpLocks noChangeAspect="1"/>
          </p:cNvGrpSpPr>
          <p:nvPr/>
        </p:nvGrpSpPr>
        <p:grpSpPr>
          <a:xfrm>
            <a:off x="10323188" y="2015821"/>
            <a:ext cx="344811" cy="508231"/>
            <a:chOff x="5323744" y="10917006"/>
            <a:chExt cx="211648" cy="311957"/>
          </a:xfrm>
          <a:solidFill>
            <a:schemeClr val="tx1"/>
          </a:solidFill>
        </p:grpSpPr>
        <p:sp>
          <p:nvSpPr>
            <p:cNvPr id="39" name="Google Shape;633;p15">
              <a:extLst>
                <a:ext uri="{FF2B5EF4-FFF2-40B4-BE49-F238E27FC236}">
                  <a16:creationId xmlns:a16="http://schemas.microsoft.com/office/drawing/2014/main" id="{59746C17-D766-464E-8762-04D313537F5C}"/>
                </a:ext>
              </a:extLst>
            </p:cNvPr>
            <p:cNvSpPr/>
            <p:nvPr/>
          </p:nvSpPr>
          <p:spPr>
            <a:xfrm>
              <a:off x="5323744" y="10917006"/>
              <a:ext cx="211648" cy="243395"/>
            </a:xfrm>
            <a:custGeom>
              <a:avLst/>
              <a:gdLst/>
              <a:ahLst/>
              <a:cxnLst/>
              <a:rect l="l" t="t" r="r" b="b"/>
              <a:pathLst>
                <a:path w="211647" h="243394" extrusionOk="0">
                  <a:moveTo>
                    <a:pt x="176734" y="24117"/>
                  </a:moveTo>
                  <a:cubicBezTo>
                    <a:pt x="151336" y="3480"/>
                    <a:pt x="117473" y="-4456"/>
                    <a:pt x="85197" y="2423"/>
                  </a:cubicBezTo>
                  <a:cubicBezTo>
                    <a:pt x="44455" y="10889"/>
                    <a:pt x="11649" y="43694"/>
                    <a:pt x="2654" y="84436"/>
                  </a:cubicBezTo>
                  <a:cubicBezTo>
                    <a:pt x="-6341" y="124650"/>
                    <a:pt x="7945" y="165921"/>
                    <a:pt x="39163" y="191847"/>
                  </a:cubicBezTo>
                  <a:cubicBezTo>
                    <a:pt x="52920" y="203488"/>
                    <a:pt x="60857" y="219361"/>
                    <a:pt x="60857" y="236293"/>
                  </a:cubicBezTo>
                  <a:lnTo>
                    <a:pt x="60857" y="241056"/>
                  </a:lnTo>
                  <a:cubicBezTo>
                    <a:pt x="60857" y="244759"/>
                    <a:pt x="63503" y="247405"/>
                    <a:pt x="67207" y="247405"/>
                  </a:cubicBezTo>
                  <a:lnTo>
                    <a:pt x="148691" y="247405"/>
                  </a:lnTo>
                  <a:cubicBezTo>
                    <a:pt x="152395" y="247405"/>
                    <a:pt x="155041" y="244759"/>
                    <a:pt x="155041" y="241056"/>
                  </a:cubicBezTo>
                  <a:lnTo>
                    <a:pt x="155041" y="236293"/>
                  </a:lnTo>
                  <a:cubicBezTo>
                    <a:pt x="155041" y="219891"/>
                    <a:pt x="162977" y="203488"/>
                    <a:pt x="177263" y="191318"/>
                  </a:cubicBezTo>
                  <a:cubicBezTo>
                    <a:pt x="202132" y="170683"/>
                    <a:pt x="215889" y="140523"/>
                    <a:pt x="215889" y="108246"/>
                  </a:cubicBezTo>
                  <a:cubicBezTo>
                    <a:pt x="216947" y="75441"/>
                    <a:pt x="202661" y="44752"/>
                    <a:pt x="176734" y="24117"/>
                  </a:cubicBezTo>
                  <a:close/>
                  <a:moveTo>
                    <a:pt x="169856" y="181265"/>
                  </a:moveTo>
                  <a:cubicBezTo>
                    <a:pt x="152924" y="195023"/>
                    <a:pt x="143400" y="214600"/>
                    <a:pt x="142871" y="234177"/>
                  </a:cubicBezTo>
                  <a:lnTo>
                    <a:pt x="74085" y="234177"/>
                  </a:lnTo>
                  <a:cubicBezTo>
                    <a:pt x="73556" y="214070"/>
                    <a:pt x="64032" y="195023"/>
                    <a:pt x="47629" y="181265"/>
                  </a:cubicBezTo>
                  <a:cubicBezTo>
                    <a:pt x="20115" y="158513"/>
                    <a:pt x="7416" y="122004"/>
                    <a:pt x="15353" y="86553"/>
                  </a:cubicBezTo>
                  <a:cubicBezTo>
                    <a:pt x="23290" y="51101"/>
                    <a:pt x="52391" y="22000"/>
                    <a:pt x="87842" y="14592"/>
                  </a:cubicBezTo>
                  <a:cubicBezTo>
                    <a:pt x="116944" y="8243"/>
                    <a:pt x="146575" y="15650"/>
                    <a:pt x="168798" y="33641"/>
                  </a:cubicBezTo>
                  <a:cubicBezTo>
                    <a:pt x="191020" y="51631"/>
                    <a:pt x="204248" y="79145"/>
                    <a:pt x="204248" y="107718"/>
                  </a:cubicBezTo>
                  <a:cubicBezTo>
                    <a:pt x="204248" y="136290"/>
                    <a:pt x="191550" y="163275"/>
                    <a:pt x="169856" y="181265"/>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0" name="Google Shape;634;p15">
              <a:extLst>
                <a:ext uri="{FF2B5EF4-FFF2-40B4-BE49-F238E27FC236}">
                  <a16:creationId xmlns:a16="http://schemas.microsoft.com/office/drawing/2014/main" id="{13F5EC6B-D5CB-954D-AAAF-9260B519BA43}"/>
                </a:ext>
              </a:extLst>
            </p:cNvPr>
            <p:cNvSpPr/>
            <p:nvPr/>
          </p:nvSpPr>
          <p:spPr>
            <a:xfrm>
              <a:off x="5385130" y="11174464"/>
              <a:ext cx="89950" cy="10582"/>
            </a:xfrm>
            <a:custGeom>
              <a:avLst/>
              <a:gdLst/>
              <a:ahLst/>
              <a:cxnLst/>
              <a:rect l="l" t="t" r="r" b="b"/>
              <a:pathLst>
                <a:path w="89950" h="10582" extrusionOk="0">
                  <a:moveTo>
                    <a:pt x="87834" y="0"/>
                  </a:moveTo>
                  <a:lnTo>
                    <a:pt x="6349" y="0"/>
                  </a:lnTo>
                  <a:cubicBezTo>
                    <a:pt x="2646" y="0"/>
                    <a:pt x="0" y="2646"/>
                    <a:pt x="0" y="6350"/>
                  </a:cubicBezTo>
                  <a:cubicBezTo>
                    <a:pt x="0" y="10054"/>
                    <a:pt x="2646" y="12700"/>
                    <a:pt x="6349" y="12700"/>
                  </a:cubicBezTo>
                  <a:lnTo>
                    <a:pt x="87834" y="12700"/>
                  </a:lnTo>
                  <a:cubicBezTo>
                    <a:pt x="91538" y="12700"/>
                    <a:pt x="94183" y="10054"/>
                    <a:pt x="94183" y="6350"/>
                  </a:cubicBezTo>
                  <a:cubicBezTo>
                    <a:pt x="94712" y="2646"/>
                    <a:pt x="91538" y="0"/>
                    <a:pt x="87834"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1" name="Google Shape;635;p15">
              <a:extLst>
                <a:ext uri="{FF2B5EF4-FFF2-40B4-BE49-F238E27FC236}">
                  <a16:creationId xmlns:a16="http://schemas.microsoft.com/office/drawing/2014/main" id="{9DBAE878-E826-AD48-B4EA-A7B5E8D1981D}"/>
                </a:ext>
              </a:extLst>
            </p:cNvPr>
            <p:cNvSpPr/>
            <p:nvPr/>
          </p:nvSpPr>
          <p:spPr>
            <a:xfrm>
              <a:off x="5385130" y="11196158"/>
              <a:ext cx="89950" cy="10582"/>
            </a:xfrm>
            <a:custGeom>
              <a:avLst/>
              <a:gdLst/>
              <a:ahLst/>
              <a:cxnLst/>
              <a:rect l="l" t="t" r="r" b="b"/>
              <a:pathLst>
                <a:path w="89950" h="10582" extrusionOk="0">
                  <a:moveTo>
                    <a:pt x="87834" y="0"/>
                  </a:moveTo>
                  <a:lnTo>
                    <a:pt x="6349" y="0"/>
                  </a:lnTo>
                  <a:cubicBezTo>
                    <a:pt x="2646" y="0"/>
                    <a:pt x="0" y="2646"/>
                    <a:pt x="0" y="6349"/>
                  </a:cubicBezTo>
                  <a:cubicBezTo>
                    <a:pt x="0" y="10053"/>
                    <a:pt x="2646" y="12698"/>
                    <a:pt x="6349" y="12698"/>
                  </a:cubicBezTo>
                  <a:lnTo>
                    <a:pt x="87834" y="12698"/>
                  </a:lnTo>
                  <a:cubicBezTo>
                    <a:pt x="91538" y="12698"/>
                    <a:pt x="94183" y="10053"/>
                    <a:pt x="94183" y="6349"/>
                  </a:cubicBezTo>
                  <a:cubicBezTo>
                    <a:pt x="94712" y="3175"/>
                    <a:pt x="91538" y="0"/>
                    <a:pt x="87834"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2" name="Google Shape;636;p15">
              <a:extLst>
                <a:ext uri="{FF2B5EF4-FFF2-40B4-BE49-F238E27FC236}">
                  <a16:creationId xmlns:a16="http://schemas.microsoft.com/office/drawing/2014/main" id="{39D0ED1B-5F46-6240-AFC2-3FF86839E74A}"/>
                </a:ext>
              </a:extLst>
            </p:cNvPr>
            <p:cNvSpPr/>
            <p:nvPr/>
          </p:nvSpPr>
          <p:spPr>
            <a:xfrm>
              <a:off x="5405766" y="11218381"/>
              <a:ext cx="52912" cy="10582"/>
            </a:xfrm>
            <a:custGeom>
              <a:avLst/>
              <a:gdLst/>
              <a:ahLst/>
              <a:cxnLst/>
              <a:rect l="l" t="t" r="r" b="b"/>
              <a:pathLst>
                <a:path w="52911" h="10582" extrusionOk="0">
                  <a:moveTo>
                    <a:pt x="47092" y="0"/>
                  </a:moveTo>
                  <a:lnTo>
                    <a:pt x="6349" y="0"/>
                  </a:lnTo>
                  <a:cubicBezTo>
                    <a:pt x="2646" y="0"/>
                    <a:pt x="0" y="2646"/>
                    <a:pt x="0" y="6349"/>
                  </a:cubicBezTo>
                  <a:cubicBezTo>
                    <a:pt x="0" y="10054"/>
                    <a:pt x="2646" y="12700"/>
                    <a:pt x="6349" y="12700"/>
                  </a:cubicBezTo>
                  <a:lnTo>
                    <a:pt x="47092" y="12700"/>
                  </a:lnTo>
                  <a:cubicBezTo>
                    <a:pt x="50795" y="12700"/>
                    <a:pt x="53441" y="10054"/>
                    <a:pt x="53441" y="6349"/>
                  </a:cubicBezTo>
                  <a:cubicBezTo>
                    <a:pt x="53441" y="2646"/>
                    <a:pt x="50795" y="0"/>
                    <a:pt x="47092" y="0"/>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3" name="Google Shape;637;p15">
              <a:extLst>
                <a:ext uri="{FF2B5EF4-FFF2-40B4-BE49-F238E27FC236}">
                  <a16:creationId xmlns:a16="http://schemas.microsoft.com/office/drawing/2014/main" id="{09FDDE02-313A-4849-BBF8-55C42C723CF1}"/>
                </a:ext>
              </a:extLst>
            </p:cNvPr>
            <p:cNvSpPr/>
            <p:nvPr/>
          </p:nvSpPr>
          <p:spPr>
            <a:xfrm>
              <a:off x="5388834" y="10986627"/>
              <a:ext cx="84659" cy="84659"/>
            </a:xfrm>
            <a:custGeom>
              <a:avLst/>
              <a:gdLst/>
              <a:ahLst/>
              <a:cxnLst/>
              <a:rect l="l" t="t" r="r" b="b"/>
              <a:pathLst>
                <a:path w="84659" h="84659" extrusionOk="0">
                  <a:moveTo>
                    <a:pt x="43388" y="0"/>
                  </a:moveTo>
                  <a:cubicBezTo>
                    <a:pt x="19577" y="0"/>
                    <a:pt x="0" y="19578"/>
                    <a:pt x="0" y="43389"/>
                  </a:cubicBezTo>
                  <a:cubicBezTo>
                    <a:pt x="0" y="67199"/>
                    <a:pt x="19577" y="86776"/>
                    <a:pt x="43388" y="86776"/>
                  </a:cubicBezTo>
                  <a:cubicBezTo>
                    <a:pt x="67198" y="86776"/>
                    <a:pt x="86776" y="67199"/>
                    <a:pt x="86776" y="43389"/>
                  </a:cubicBezTo>
                  <a:cubicBezTo>
                    <a:pt x="86776" y="19578"/>
                    <a:pt x="67727" y="0"/>
                    <a:pt x="43388" y="0"/>
                  </a:cubicBezTo>
                  <a:close/>
                  <a:moveTo>
                    <a:pt x="43388" y="74077"/>
                  </a:moveTo>
                  <a:cubicBezTo>
                    <a:pt x="26456" y="74077"/>
                    <a:pt x="12699" y="60320"/>
                    <a:pt x="12699" y="43389"/>
                  </a:cubicBezTo>
                  <a:cubicBezTo>
                    <a:pt x="12699" y="26456"/>
                    <a:pt x="26456" y="12700"/>
                    <a:pt x="43388" y="12700"/>
                  </a:cubicBezTo>
                  <a:cubicBezTo>
                    <a:pt x="60320" y="12700"/>
                    <a:pt x="74077" y="26456"/>
                    <a:pt x="74077" y="43389"/>
                  </a:cubicBezTo>
                  <a:cubicBezTo>
                    <a:pt x="74077" y="60320"/>
                    <a:pt x="60320" y="74077"/>
                    <a:pt x="43388" y="74077"/>
                  </a:cubicBez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44" name="Google Shape;638;p15">
              <a:extLst>
                <a:ext uri="{FF2B5EF4-FFF2-40B4-BE49-F238E27FC236}">
                  <a16:creationId xmlns:a16="http://schemas.microsoft.com/office/drawing/2014/main" id="{D0821DF8-4C41-3F4D-BBAD-6B0098B68053}"/>
                </a:ext>
              </a:extLst>
            </p:cNvPr>
            <p:cNvSpPr/>
            <p:nvPr/>
          </p:nvSpPr>
          <p:spPr>
            <a:xfrm>
              <a:off x="5351796" y="10949060"/>
              <a:ext cx="158736" cy="158736"/>
            </a:xfrm>
            <a:custGeom>
              <a:avLst/>
              <a:gdLst/>
              <a:ahLst/>
              <a:cxnLst/>
              <a:rect l="l" t="t" r="r" b="b"/>
              <a:pathLst>
                <a:path w="158735" h="158735" extrusionOk="0">
                  <a:moveTo>
                    <a:pt x="154502" y="63494"/>
                  </a:moveTo>
                  <a:lnTo>
                    <a:pt x="143920" y="63494"/>
                  </a:lnTo>
                  <a:cubicBezTo>
                    <a:pt x="142333" y="58203"/>
                    <a:pt x="140217" y="53440"/>
                    <a:pt x="137571" y="48679"/>
                  </a:cubicBezTo>
                  <a:lnTo>
                    <a:pt x="144979" y="41272"/>
                  </a:lnTo>
                  <a:cubicBezTo>
                    <a:pt x="146037" y="40212"/>
                    <a:pt x="147095" y="38626"/>
                    <a:pt x="147095" y="36509"/>
                  </a:cubicBezTo>
                  <a:cubicBezTo>
                    <a:pt x="147095" y="34393"/>
                    <a:pt x="146566" y="33335"/>
                    <a:pt x="144979" y="31747"/>
                  </a:cubicBezTo>
                  <a:lnTo>
                    <a:pt x="129105" y="15874"/>
                  </a:lnTo>
                  <a:cubicBezTo>
                    <a:pt x="126460" y="13228"/>
                    <a:pt x="122226" y="13228"/>
                    <a:pt x="120110" y="15874"/>
                  </a:cubicBezTo>
                  <a:lnTo>
                    <a:pt x="112702" y="23281"/>
                  </a:lnTo>
                  <a:cubicBezTo>
                    <a:pt x="107940" y="20635"/>
                    <a:pt x="103178" y="18519"/>
                    <a:pt x="97887" y="16932"/>
                  </a:cubicBezTo>
                  <a:lnTo>
                    <a:pt x="97887" y="6349"/>
                  </a:lnTo>
                  <a:cubicBezTo>
                    <a:pt x="97887" y="2646"/>
                    <a:pt x="95241" y="0"/>
                    <a:pt x="91537" y="0"/>
                  </a:cubicBezTo>
                  <a:lnTo>
                    <a:pt x="69314" y="0"/>
                  </a:lnTo>
                  <a:cubicBezTo>
                    <a:pt x="65611" y="0"/>
                    <a:pt x="62965" y="2646"/>
                    <a:pt x="62965" y="6349"/>
                  </a:cubicBezTo>
                  <a:lnTo>
                    <a:pt x="62965" y="16932"/>
                  </a:lnTo>
                  <a:cubicBezTo>
                    <a:pt x="57674" y="18519"/>
                    <a:pt x="52912" y="20635"/>
                    <a:pt x="48150" y="23281"/>
                  </a:cubicBezTo>
                  <a:lnTo>
                    <a:pt x="40742" y="15874"/>
                  </a:lnTo>
                  <a:cubicBezTo>
                    <a:pt x="38096" y="13228"/>
                    <a:pt x="33863" y="13228"/>
                    <a:pt x="31747" y="15874"/>
                  </a:cubicBezTo>
                  <a:lnTo>
                    <a:pt x="15874" y="31747"/>
                  </a:lnTo>
                  <a:cubicBezTo>
                    <a:pt x="13228" y="34393"/>
                    <a:pt x="13228" y="38626"/>
                    <a:pt x="15874" y="40742"/>
                  </a:cubicBezTo>
                  <a:lnTo>
                    <a:pt x="23281" y="48149"/>
                  </a:lnTo>
                  <a:cubicBezTo>
                    <a:pt x="20635" y="52912"/>
                    <a:pt x="18519" y="57673"/>
                    <a:pt x="16932" y="62965"/>
                  </a:cubicBezTo>
                  <a:lnTo>
                    <a:pt x="6349" y="62965"/>
                  </a:lnTo>
                  <a:cubicBezTo>
                    <a:pt x="2646" y="62965"/>
                    <a:pt x="0" y="65610"/>
                    <a:pt x="0" y="69314"/>
                  </a:cubicBezTo>
                  <a:lnTo>
                    <a:pt x="0" y="91538"/>
                  </a:lnTo>
                  <a:cubicBezTo>
                    <a:pt x="0" y="95241"/>
                    <a:pt x="2646" y="97887"/>
                    <a:pt x="6349" y="97887"/>
                  </a:cubicBezTo>
                  <a:lnTo>
                    <a:pt x="16932" y="97887"/>
                  </a:lnTo>
                  <a:cubicBezTo>
                    <a:pt x="18519" y="103178"/>
                    <a:pt x="20635" y="107940"/>
                    <a:pt x="23281" y="112703"/>
                  </a:cubicBezTo>
                  <a:lnTo>
                    <a:pt x="15874" y="120110"/>
                  </a:lnTo>
                  <a:cubicBezTo>
                    <a:pt x="13228" y="122755"/>
                    <a:pt x="13228" y="126989"/>
                    <a:pt x="15874" y="129105"/>
                  </a:cubicBezTo>
                  <a:lnTo>
                    <a:pt x="31747" y="144978"/>
                  </a:lnTo>
                  <a:cubicBezTo>
                    <a:pt x="34393" y="147624"/>
                    <a:pt x="38626" y="147624"/>
                    <a:pt x="40742" y="144978"/>
                  </a:cubicBezTo>
                  <a:lnTo>
                    <a:pt x="48150" y="137571"/>
                  </a:lnTo>
                  <a:cubicBezTo>
                    <a:pt x="52912" y="140217"/>
                    <a:pt x="57674" y="142333"/>
                    <a:pt x="62965" y="143920"/>
                  </a:cubicBezTo>
                  <a:lnTo>
                    <a:pt x="62965" y="154503"/>
                  </a:lnTo>
                  <a:cubicBezTo>
                    <a:pt x="62965" y="158206"/>
                    <a:pt x="65611" y="160852"/>
                    <a:pt x="69314" y="160852"/>
                  </a:cubicBezTo>
                  <a:lnTo>
                    <a:pt x="91537" y="160852"/>
                  </a:lnTo>
                  <a:cubicBezTo>
                    <a:pt x="95241" y="160852"/>
                    <a:pt x="97887" y="158206"/>
                    <a:pt x="97887" y="154503"/>
                  </a:cubicBezTo>
                  <a:lnTo>
                    <a:pt x="97887" y="143920"/>
                  </a:lnTo>
                  <a:cubicBezTo>
                    <a:pt x="103178" y="142333"/>
                    <a:pt x="107940" y="140217"/>
                    <a:pt x="112702" y="137571"/>
                  </a:cubicBezTo>
                  <a:lnTo>
                    <a:pt x="120110" y="144978"/>
                  </a:lnTo>
                  <a:cubicBezTo>
                    <a:pt x="122755" y="147624"/>
                    <a:pt x="126989" y="147624"/>
                    <a:pt x="129105" y="144978"/>
                  </a:cubicBezTo>
                  <a:lnTo>
                    <a:pt x="144979" y="129105"/>
                  </a:lnTo>
                  <a:cubicBezTo>
                    <a:pt x="146037" y="128047"/>
                    <a:pt x="147095" y="126459"/>
                    <a:pt x="147095" y="124343"/>
                  </a:cubicBezTo>
                  <a:cubicBezTo>
                    <a:pt x="147095" y="122755"/>
                    <a:pt x="146566" y="121168"/>
                    <a:pt x="144979" y="119580"/>
                  </a:cubicBezTo>
                  <a:lnTo>
                    <a:pt x="137571" y="112173"/>
                  </a:lnTo>
                  <a:cubicBezTo>
                    <a:pt x="140217" y="107411"/>
                    <a:pt x="142333" y="102649"/>
                    <a:pt x="143920" y="97357"/>
                  </a:cubicBezTo>
                  <a:lnTo>
                    <a:pt x="154502" y="97357"/>
                  </a:lnTo>
                  <a:cubicBezTo>
                    <a:pt x="158207" y="97357"/>
                    <a:pt x="160852" y="94712"/>
                    <a:pt x="160852" y="91008"/>
                  </a:cubicBezTo>
                  <a:lnTo>
                    <a:pt x="160852" y="68785"/>
                  </a:lnTo>
                  <a:cubicBezTo>
                    <a:pt x="160852" y="66140"/>
                    <a:pt x="158207" y="63494"/>
                    <a:pt x="154502" y="63494"/>
                  </a:cubicBezTo>
                  <a:close/>
                  <a:moveTo>
                    <a:pt x="148153" y="85717"/>
                  </a:moveTo>
                  <a:lnTo>
                    <a:pt x="138629" y="85717"/>
                  </a:lnTo>
                  <a:cubicBezTo>
                    <a:pt x="135454" y="85717"/>
                    <a:pt x="132809" y="87833"/>
                    <a:pt x="132280" y="91008"/>
                  </a:cubicBezTo>
                  <a:cubicBezTo>
                    <a:pt x="130692" y="97887"/>
                    <a:pt x="128047" y="104766"/>
                    <a:pt x="124343" y="110585"/>
                  </a:cubicBezTo>
                  <a:cubicBezTo>
                    <a:pt x="122755" y="113231"/>
                    <a:pt x="122755" y="116406"/>
                    <a:pt x="124872" y="119052"/>
                  </a:cubicBezTo>
                  <a:lnTo>
                    <a:pt x="131751" y="125931"/>
                  </a:lnTo>
                  <a:lnTo>
                    <a:pt x="125401" y="132280"/>
                  </a:lnTo>
                  <a:lnTo>
                    <a:pt x="118523" y="125401"/>
                  </a:lnTo>
                  <a:cubicBezTo>
                    <a:pt x="116406" y="123285"/>
                    <a:pt x="112702" y="122755"/>
                    <a:pt x="110056" y="124871"/>
                  </a:cubicBezTo>
                  <a:cubicBezTo>
                    <a:pt x="104236" y="129105"/>
                    <a:pt x="97358" y="131750"/>
                    <a:pt x="90479" y="132808"/>
                  </a:cubicBezTo>
                  <a:cubicBezTo>
                    <a:pt x="87305" y="133338"/>
                    <a:pt x="85188" y="135983"/>
                    <a:pt x="85188" y="139159"/>
                  </a:cubicBezTo>
                  <a:lnTo>
                    <a:pt x="85188" y="148682"/>
                  </a:lnTo>
                  <a:lnTo>
                    <a:pt x="75664" y="148682"/>
                  </a:lnTo>
                  <a:lnTo>
                    <a:pt x="75664" y="139159"/>
                  </a:lnTo>
                  <a:cubicBezTo>
                    <a:pt x="75664" y="135983"/>
                    <a:pt x="73548" y="133338"/>
                    <a:pt x="70372" y="132808"/>
                  </a:cubicBezTo>
                  <a:cubicBezTo>
                    <a:pt x="62965" y="131222"/>
                    <a:pt x="56615" y="128576"/>
                    <a:pt x="50795" y="124871"/>
                  </a:cubicBezTo>
                  <a:cubicBezTo>
                    <a:pt x="48150" y="123285"/>
                    <a:pt x="44975" y="123285"/>
                    <a:pt x="42330" y="125401"/>
                  </a:cubicBezTo>
                  <a:lnTo>
                    <a:pt x="35451" y="132280"/>
                  </a:lnTo>
                  <a:lnTo>
                    <a:pt x="29102" y="125931"/>
                  </a:lnTo>
                  <a:lnTo>
                    <a:pt x="35980" y="119052"/>
                  </a:lnTo>
                  <a:cubicBezTo>
                    <a:pt x="38096" y="116935"/>
                    <a:pt x="38626" y="113231"/>
                    <a:pt x="36509" y="110585"/>
                  </a:cubicBezTo>
                  <a:cubicBezTo>
                    <a:pt x="32276" y="104766"/>
                    <a:pt x="29631" y="97887"/>
                    <a:pt x="28572" y="91008"/>
                  </a:cubicBezTo>
                  <a:cubicBezTo>
                    <a:pt x="28043" y="87833"/>
                    <a:pt x="25398" y="85717"/>
                    <a:pt x="22223" y="85717"/>
                  </a:cubicBezTo>
                  <a:lnTo>
                    <a:pt x="12699" y="85717"/>
                  </a:lnTo>
                  <a:lnTo>
                    <a:pt x="12699" y="76193"/>
                  </a:lnTo>
                  <a:lnTo>
                    <a:pt x="22223" y="76193"/>
                  </a:lnTo>
                  <a:cubicBezTo>
                    <a:pt x="25398" y="76193"/>
                    <a:pt x="28043" y="74077"/>
                    <a:pt x="28572" y="70901"/>
                  </a:cubicBezTo>
                  <a:cubicBezTo>
                    <a:pt x="30160" y="63494"/>
                    <a:pt x="32805" y="57145"/>
                    <a:pt x="36509" y="51324"/>
                  </a:cubicBezTo>
                  <a:cubicBezTo>
                    <a:pt x="38096" y="48679"/>
                    <a:pt x="38096" y="45503"/>
                    <a:pt x="35980" y="42858"/>
                  </a:cubicBezTo>
                  <a:lnTo>
                    <a:pt x="29102" y="35980"/>
                  </a:lnTo>
                  <a:lnTo>
                    <a:pt x="35451" y="29630"/>
                  </a:lnTo>
                  <a:lnTo>
                    <a:pt x="42330" y="36509"/>
                  </a:lnTo>
                  <a:cubicBezTo>
                    <a:pt x="44446" y="38626"/>
                    <a:pt x="48150" y="39154"/>
                    <a:pt x="50795" y="37038"/>
                  </a:cubicBezTo>
                  <a:cubicBezTo>
                    <a:pt x="56615" y="32805"/>
                    <a:pt x="63494" y="30160"/>
                    <a:pt x="70372" y="29102"/>
                  </a:cubicBezTo>
                  <a:cubicBezTo>
                    <a:pt x="73548" y="28572"/>
                    <a:pt x="75664" y="25926"/>
                    <a:pt x="75664" y="22752"/>
                  </a:cubicBezTo>
                  <a:lnTo>
                    <a:pt x="75664" y="13228"/>
                  </a:lnTo>
                  <a:lnTo>
                    <a:pt x="85188" y="13228"/>
                  </a:lnTo>
                  <a:lnTo>
                    <a:pt x="85188" y="22752"/>
                  </a:lnTo>
                  <a:cubicBezTo>
                    <a:pt x="85188" y="25926"/>
                    <a:pt x="87305" y="28572"/>
                    <a:pt x="90479" y="29102"/>
                  </a:cubicBezTo>
                  <a:cubicBezTo>
                    <a:pt x="97358" y="30689"/>
                    <a:pt x="104236" y="33335"/>
                    <a:pt x="110056" y="37038"/>
                  </a:cubicBezTo>
                  <a:cubicBezTo>
                    <a:pt x="112702" y="38626"/>
                    <a:pt x="115877" y="38626"/>
                    <a:pt x="118523" y="36509"/>
                  </a:cubicBezTo>
                  <a:lnTo>
                    <a:pt x="125401" y="29630"/>
                  </a:lnTo>
                  <a:lnTo>
                    <a:pt x="131751" y="35980"/>
                  </a:lnTo>
                  <a:lnTo>
                    <a:pt x="124872" y="42858"/>
                  </a:lnTo>
                  <a:cubicBezTo>
                    <a:pt x="122755" y="44975"/>
                    <a:pt x="122226" y="48679"/>
                    <a:pt x="124343" y="51324"/>
                  </a:cubicBezTo>
                  <a:cubicBezTo>
                    <a:pt x="128576" y="57145"/>
                    <a:pt x="131221" y="64023"/>
                    <a:pt x="132280" y="70901"/>
                  </a:cubicBezTo>
                  <a:cubicBezTo>
                    <a:pt x="132809" y="74077"/>
                    <a:pt x="135454" y="76193"/>
                    <a:pt x="138629" y="76193"/>
                  </a:cubicBezTo>
                  <a:lnTo>
                    <a:pt x="148153" y="76193"/>
                  </a:lnTo>
                  <a:lnTo>
                    <a:pt x="148153" y="85717"/>
                  </a:lnTo>
                  <a:close/>
                </a:path>
              </a:pathLst>
            </a:custGeom>
            <a:grp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FFFFFF"/>
                </a:solidFill>
                <a:effectLst/>
                <a:uLnTx/>
                <a:uFillTx/>
                <a:latin typeface="Calibri"/>
                <a:ea typeface="Calibri"/>
                <a:cs typeface="Calibri"/>
                <a:sym typeface="Calibri"/>
              </a:endParaRPr>
            </a:p>
          </p:txBody>
        </p:sp>
      </p:grpSp>
      <p:sp>
        <p:nvSpPr>
          <p:cNvPr id="46" name="TextBox 45">
            <a:extLst>
              <a:ext uri="{FF2B5EF4-FFF2-40B4-BE49-F238E27FC236}">
                <a16:creationId xmlns:a16="http://schemas.microsoft.com/office/drawing/2014/main" id="{84BE5506-B05A-9C4C-9062-FC463E4015EC}"/>
              </a:ext>
            </a:extLst>
          </p:cNvPr>
          <p:cNvSpPr txBox="1"/>
          <p:nvPr/>
        </p:nvSpPr>
        <p:spPr>
          <a:xfrm>
            <a:off x="4913803" y="3672131"/>
            <a:ext cx="2179405" cy="1772000"/>
          </a:xfrm>
          <a:prstGeom prst="rect">
            <a:avLst/>
          </a:prstGeom>
          <a:noFill/>
        </p:spPr>
        <p:txBody>
          <a:bodyPr wrap="square" lIns="0" tIns="45720" rIns="91440" bIns="45720" rtlCol="0" anchor="t">
            <a:noAutofit/>
          </a:bodyPr>
          <a:lstStyle/>
          <a:p>
            <a:pPr marL="359410" marR="0" lvl="0" algn="l" defTabSz="914400" rtl="0" eaLnBrk="1" fontAlgn="auto" latinLnBrk="0" hangingPunct="1">
              <a:lnSpc>
                <a:spcPct val="100000"/>
              </a:lnSpc>
              <a:spcBef>
                <a:spcPts val="600"/>
              </a:spcBef>
              <a:spcAft>
                <a:spcPts val="0"/>
              </a:spcAft>
              <a:buClr>
                <a:srgbClr val="FFFFFF"/>
              </a:buClr>
              <a:buSzTx/>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models</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are to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be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delivered</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in a pickle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format</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a:t>
            </a:r>
            <a:endParaRPr kumimoji="0" lang="pt-PT" sz="1200" b="0" i="0" u="none" strike="noStrike" kern="1200" cap="none" spc="0" normalizeH="0" baseline="0" noProof="0" dirty="0">
              <a:ln>
                <a:noFill/>
              </a:ln>
              <a:solidFill>
                <a:srgbClr val="00151E"/>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
                <a:srgbClr val="FFFFFF"/>
              </a:buClr>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grpSp>
        <p:nvGrpSpPr>
          <p:cNvPr id="47" name="Agrupar 1">
            <a:extLst>
              <a:ext uri="{FF2B5EF4-FFF2-40B4-BE49-F238E27FC236}">
                <a16:creationId xmlns:a16="http://schemas.microsoft.com/office/drawing/2014/main" id="{52EEAB40-6BCE-464C-85D5-AFFD69294C63}"/>
              </a:ext>
            </a:extLst>
          </p:cNvPr>
          <p:cNvGrpSpPr/>
          <p:nvPr/>
        </p:nvGrpSpPr>
        <p:grpSpPr>
          <a:xfrm>
            <a:off x="4847480" y="780562"/>
            <a:ext cx="1" cy="5280834"/>
            <a:chOff x="5768863" y="937144"/>
            <a:chExt cx="1" cy="5280834"/>
          </a:xfrm>
        </p:grpSpPr>
        <p:cxnSp>
          <p:nvCxnSpPr>
            <p:cNvPr id="48" name="Conexão reta 46">
              <a:extLst>
                <a:ext uri="{FF2B5EF4-FFF2-40B4-BE49-F238E27FC236}">
                  <a16:creationId xmlns:a16="http://schemas.microsoft.com/office/drawing/2014/main" id="{31799E3C-BD04-3A45-A4F6-D48E42D51095}"/>
                </a:ext>
              </a:extLst>
            </p:cNvPr>
            <p:cNvCxnSpPr>
              <a:cxnSpLocks/>
            </p:cNvCxnSpPr>
            <p:nvPr/>
          </p:nvCxnSpPr>
          <p:spPr>
            <a:xfrm>
              <a:off x="5768863" y="937144"/>
              <a:ext cx="0" cy="528083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9" name="Conexão reta 47">
              <a:extLst>
                <a:ext uri="{FF2B5EF4-FFF2-40B4-BE49-F238E27FC236}">
                  <a16:creationId xmlns:a16="http://schemas.microsoft.com/office/drawing/2014/main" id="{C9E42FB4-04D3-FE46-AAFC-2A8504197D34}"/>
                </a:ext>
              </a:extLst>
            </p:cNvPr>
            <p:cNvCxnSpPr>
              <a:cxnSpLocks/>
            </p:cNvCxnSpPr>
            <p:nvPr/>
          </p:nvCxnSpPr>
          <p:spPr>
            <a:xfrm rot="5400000" flipH="1">
              <a:off x="5479238" y="5928352"/>
              <a:ext cx="579251"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EC4D49FC-16F7-8641-96EA-5DDFC1B52BF3}"/>
              </a:ext>
            </a:extLst>
          </p:cNvPr>
          <p:cNvSpPr txBox="1"/>
          <p:nvPr/>
        </p:nvSpPr>
        <p:spPr>
          <a:xfrm>
            <a:off x="7064969" y="3672131"/>
            <a:ext cx="2217486" cy="1224359"/>
          </a:xfrm>
          <a:prstGeom prst="rect">
            <a:avLst/>
          </a:prstGeom>
          <a:noFill/>
        </p:spPr>
        <p:txBody>
          <a:bodyPr vert="horz" wrap="square" lIns="0" rtlCol="0" anchor="t" anchorCtr="0">
            <a:noAutofit/>
          </a:bodyPr>
          <a:lstStyle/>
          <a:p>
            <a:pPr marL="360000" marR="0" lvl="0" algn="l" defTabSz="914400" rtl="0" eaLnBrk="1" fontAlgn="auto" latinLnBrk="0" hangingPunct="1">
              <a:lnSpc>
                <a:spcPct val="100000"/>
              </a:lnSpc>
              <a:spcBef>
                <a:spcPts val="600"/>
              </a:spcBef>
              <a:spcAft>
                <a:spcPts val="0"/>
              </a:spcAft>
              <a:buClr>
                <a:srgbClr val="FFFFFF"/>
              </a:buClr>
              <a:buSzTx/>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Git</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repositor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with</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all</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the</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developed</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work</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including</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jupyter</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notebooks</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and</a:t>
            </a:r>
            <a:r>
              <a:rPr lang="pt-PT" sz="1200" b="1" dirty="0">
                <a:solidFill>
                  <a:srgbClr val="00151E"/>
                </a:solidFill>
                <a:latin typeface="Segoe UI" panose="020B0502040204020203" pitchFamily="34" charset="0"/>
                <a:cs typeface="Segoe UI" panose="020B0502040204020203" pitchFamily="34" charset="0"/>
              </a:rPr>
              <a:t> pipeline scripts.</a:t>
            </a:r>
            <a:r>
              <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endParaRPr kumimoji="0" lang="pt-PT"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FFFFFF"/>
              </a:buClr>
              <a:buSzTx/>
              <a:buFontTx/>
              <a:buNone/>
              <a:tabLst/>
              <a:defRPr/>
            </a:pPr>
            <a:endParaRPr kumimoji="0" lang="pt-PT" sz="12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17AE1B74-EA4F-F04E-B8A1-607F02A1FDED}"/>
              </a:ext>
            </a:extLst>
          </p:cNvPr>
          <p:cNvSpPr txBox="1"/>
          <p:nvPr/>
        </p:nvSpPr>
        <p:spPr>
          <a:xfrm>
            <a:off x="9626569" y="3679254"/>
            <a:ext cx="1927251" cy="101566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FFFFFF"/>
              </a:buClr>
              <a:buSzTx/>
              <a:tabLst/>
              <a:defRPr/>
            </a:pPr>
            <a:r>
              <a:rPr kumimoji="0" lang="pt-PT" sz="1200" b="1"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Thi</a:t>
            </a:r>
            <a:r>
              <a:rPr lang="pt-PT" sz="1200" b="1" dirty="0">
                <a:solidFill>
                  <a:srgbClr val="00151E"/>
                </a:solidFill>
                <a:latin typeface="Segoe UI" panose="020B0502040204020203" pitchFamily="34" charset="0"/>
                <a:cs typeface="Segoe UI" panose="020B0502040204020203" pitchFamily="34" charset="0"/>
              </a:rPr>
              <a:t>s </a:t>
            </a:r>
            <a:r>
              <a:rPr lang="pt-PT" sz="1200" b="1" dirty="0" err="1">
                <a:solidFill>
                  <a:srgbClr val="00151E"/>
                </a:solidFill>
                <a:latin typeface="Segoe UI" panose="020B0502040204020203" pitchFamily="34" charset="0"/>
                <a:cs typeface="Segoe UI" panose="020B0502040204020203" pitchFamily="34" charset="0"/>
              </a:rPr>
              <a:t>presentation</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and</a:t>
            </a:r>
            <a:r>
              <a:rPr lang="pt-PT" sz="1200" b="1" dirty="0">
                <a:solidFill>
                  <a:srgbClr val="00151E"/>
                </a:solidFill>
                <a:latin typeface="Segoe UI" panose="020B0502040204020203" pitchFamily="34" charset="0"/>
                <a:cs typeface="Segoe UI" panose="020B0502040204020203" pitchFamily="34" charset="0"/>
              </a:rPr>
              <a:t> a </a:t>
            </a:r>
            <a:r>
              <a:rPr lang="pt-PT" sz="1200" b="1" dirty="0" err="1">
                <a:solidFill>
                  <a:srgbClr val="00151E"/>
                </a:solidFill>
                <a:latin typeface="Segoe UI" panose="020B0502040204020203" pitchFamily="34" charset="0"/>
                <a:cs typeface="Segoe UI" panose="020B0502040204020203" pitchFamily="34" charset="0"/>
              </a:rPr>
              <a:t>Powerbi</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Application</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with</a:t>
            </a:r>
            <a:r>
              <a:rPr lang="pt-PT" sz="1200" b="1" dirty="0">
                <a:solidFill>
                  <a:srgbClr val="00151E"/>
                </a:solidFill>
                <a:latin typeface="Segoe UI" panose="020B0502040204020203" pitchFamily="34" charset="0"/>
                <a:cs typeface="Segoe UI" panose="020B0502040204020203" pitchFamily="34" charset="0"/>
              </a:rPr>
              <a:t> some </a:t>
            </a:r>
            <a:r>
              <a:rPr lang="pt-PT" sz="1200" b="1" dirty="0" err="1">
                <a:solidFill>
                  <a:srgbClr val="00151E"/>
                </a:solidFill>
                <a:latin typeface="Segoe UI" panose="020B0502040204020203" pitchFamily="34" charset="0"/>
                <a:cs typeface="Segoe UI" panose="020B0502040204020203" pitchFamily="34" charset="0"/>
              </a:rPr>
              <a:t>reports</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on</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the</a:t>
            </a:r>
            <a:r>
              <a:rPr lang="pt-PT" sz="1200" b="1" dirty="0">
                <a:solidFill>
                  <a:srgbClr val="00151E"/>
                </a:solidFill>
                <a:latin typeface="Segoe UI" panose="020B0502040204020203" pitchFamily="34" charset="0"/>
                <a:cs typeface="Segoe UI" panose="020B0502040204020203" pitchFamily="34" charset="0"/>
              </a:rPr>
              <a:t> data </a:t>
            </a:r>
            <a:r>
              <a:rPr lang="pt-PT" sz="1200" b="1" dirty="0" err="1">
                <a:solidFill>
                  <a:srgbClr val="00151E"/>
                </a:solidFill>
                <a:latin typeface="Segoe UI" panose="020B0502040204020203" pitchFamily="34" charset="0"/>
                <a:cs typeface="Segoe UI" panose="020B0502040204020203" pitchFamily="34" charset="0"/>
              </a:rPr>
              <a:t>and</a:t>
            </a:r>
            <a:r>
              <a:rPr lang="pt-PT" sz="1200" b="1" dirty="0">
                <a:solidFill>
                  <a:srgbClr val="00151E"/>
                </a:solidFill>
                <a:latin typeface="Segoe UI" panose="020B0502040204020203" pitchFamily="34" charset="0"/>
                <a:cs typeface="Segoe UI" panose="020B0502040204020203" pitchFamily="34" charset="0"/>
              </a:rPr>
              <a:t> </a:t>
            </a:r>
            <a:r>
              <a:rPr lang="pt-PT" sz="1200" b="1" dirty="0" err="1">
                <a:solidFill>
                  <a:srgbClr val="00151E"/>
                </a:solidFill>
                <a:latin typeface="Segoe UI" panose="020B0502040204020203" pitchFamily="34" charset="0"/>
                <a:cs typeface="Segoe UI" panose="020B0502040204020203" pitchFamily="34" charset="0"/>
              </a:rPr>
              <a:t>the</a:t>
            </a:r>
            <a:r>
              <a:rPr lang="pt-PT" sz="1200" b="1" dirty="0">
                <a:solidFill>
                  <a:srgbClr val="00151E"/>
                </a:solidFill>
                <a:latin typeface="Segoe UI" panose="020B0502040204020203" pitchFamily="34" charset="0"/>
                <a:cs typeface="Segoe UI" panose="020B0502040204020203" pitchFamily="34" charset="0"/>
              </a:rPr>
              <a:t> cluster </a:t>
            </a:r>
            <a:r>
              <a:rPr lang="pt-PT" sz="1200" b="1" dirty="0" err="1">
                <a:solidFill>
                  <a:srgbClr val="00151E"/>
                </a:solidFill>
                <a:latin typeface="Segoe UI" panose="020B0502040204020203" pitchFamily="34" charset="0"/>
                <a:cs typeface="Segoe UI" panose="020B0502040204020203" pitchFamily="34" charset="0"/>
              </a:rPr>
              <a:t>results</a:t>
            </a:r>
            <a:r>
              <a:rPr lang="pt-PT" sz="1200" b="1" dirty="0">
                <a:solidFill>
                  <a:srgbClr val="00151E"/>
                </a:solidFill>
                <a:latin typeface="Segoe UI" panose="020B0502040204020203" pitchFamily="34" charset="0"/>
                <a:cs typeface="Segoe UI" panose="020B0502040204020203" pitchFamily="34" charset="0"/>
              </a:rPr>
              <a:t>.</a:t>
            </a:r>
            <a:endParaRPr kumimoji="0" lang="pt-PT" sz="12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45" name="Rectangle 5">
            <a:extLst>
              <a:ext uri="{FF2B5EF4-FFF2-40B4-BE49-F238E27FC236}">
                <a16:creationId xmlns:a16="http://schemas.microsoft.com/office/drawing/2014/main" id="{CA78054B-BA4B-5145-8D5D-774F4B686B1C}"/>
              </a:ext>
            </a:extLst>
          </p:cNvPr>
          <p:cNvSpPr>
            <a:spLocks noChangeArrowheads="1"/>
          </p:cNvSpPr>
          <p:nvPr/>
        </p:nvSpPr>
        <p:spPr bwMode="auto">
          <a:xfrm>
            <a:off x="550579" y="2010861"/>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FFFFFF"/>
                </a:solidFill>
                <a:latin typeface="Segoe UI" panose="020B0502040204020203" pitchFamily="34" charset="0"/>
                <a:cs typeface="Segoe UI" panose="020B0502040204020203" pitchFamily="34" charset="0"/>
              </a:rPr>
              <a:t>Delivery</a:t>
            </a:r>
            <a:endParaRPr kumimoji="0" lang="en-US" altLang="en-PT" sz="54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53" name="Group 52">
            <a:extLst>
              <a:ext uri="{FF2B5EF4-FFF2-40B4-BE49-F238E27FC236}">
                <a16:creationId xmlns:a16="http://schemas.microsoft.com/office/drawing/2014/main" id="{CEDE7C11-B695-6548-AD1A-00066BFA014E}"/>
              </a:ext>
            </a:extLst>
          </p:cNvPr>
          <p:cNvGrpSpPr/>
          <p:nvPr/>
        </p:nvGrpSpPr>
        <p:grpSpPr>
          <a:xfrm>
            <a:off x="11010789" y="152400"/>
            <a:ext cx="1161712" cy="6580430"/>
            <a:chOff x="11010789" y="152400"/>
            <a:chExt cx="1161712" cy="6580430"/>
          </a:xfrm>
        </p:grpSpPr>
        <p:sp>
          <p:nvSpPr>
            <p:cNvPr id="54" name="CaixaDeTexto 189">
              <a:extLst>
                <a:ext uri="{FF2B5EF4-FFF2-40B4-BE49-F238E27FC236}">
                  <a16:creationId xmlns:a16="http://schemas.microsoft.com/office/drawing/2014/main" id="{BC9474E5-5A0F-F048-B1B8-D7C032A977D0}"/>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55" name="Picture 54">
              <a:extLst>
                <a:ext uri="{FF2B5EF4-FFF2-40B4-BE49-F238E27FC236}">
                  <a16:creationId xmlns:a16="http://schemas.microsoft.com/office/drawing/2014/main" id="{369CC793-B980-DF41-950B-50A1540F1B71}"/>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07295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Data </a:t>
                </a:r>
                <a:r>
                  <a:rPr lang="pt-PT" sz="1400" dirty="0" err="1">
                    <a:solidFill>
                      <a:srgbClr val="FFFFFF"/>
                    </a:solidFill>
                    <a:latin typeface="Segoe UI Light" panose="020B0502040204020203" pitchFamily="34" charset="0"/>
                    <a:cs typeface="Segoe UI Light" panose="020B0502040204020203" pitchFamily="34" charset="0"/>
                  </a:rPr>
                  <a:t>provided</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us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Questions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48045"/>
              <a:chOff x="727806" y="1509355"/>
              <a:chExt cx="2432158" cy="548045"/>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built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Deliver</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product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2" y="3514055"/>
              <a:ext cx="3172371" cy="548045"/>
              <a:chOff x="727805" y="1509355"/>
              <a:chExt cx="3172371"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5" y="1509355"/>
                <a:ext cx="2432159" cy="307777"/>
              </a:xfrm>
              <a:prstGeom prst="rect">
                <a:avLst/>
              </a:prstGeom>
            </p:spPr>
            <p:txBody>
              <a:bodyPr wrap="squar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 &amp;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Suggestions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2672206"/>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 &amp;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Suggestions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EBCE7B-A3A8-467E-9047-FB6F297599C6}"/>
              </a:ext>
            </a:extLst>
          </p:cNvPr>
          <p:cNvSpPr/>
          <p:nvPr/>
        </p:nvSpPr>
        <p:spPr>
          <a:xfrm>
            <a:off x="6096001" y="0"/>
            <a:ext cx="6169026" cy="6858000"/>
          </a:xfrm>
          <a:prstGeom prst="rect">
            <a:avLst/>
          </a:prstGeom>
          <a:solidFill>
            <a:srgbClr val="DC3E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E1E6ED"/>
              </a:solidFill>
              <a:effectLst/>
              <a:uLnTx/>
              <a:uFillTx/>
              <a:latin typeface="Helvetica Neue Normal" charset="0"/>
              <a:ea typeface="+mn-ea"/>
              <a:cs typeface="+mn-cs"/>
            </a:endParaRPr>
          </a:p>
        </p:txBody>
      </p:sp>
      <p:sp>
        <p:nvSpPr>
          <p:cNvPr id="16" name="TextBox 29">
            <a:extLst>
              <a:ext uri="{FF2B5EF4-FFF2-40B4-BE49-F238E27FC236}">
                <a16:creationId xmlns:a16="http://schemas.microsoft.com/office/drawing/2014/main" id="{CC20024A-33DF-4A7A-8199-C974FB81A0F5}"/>
              </a:ext>
            </a:extLst>
          </p:cNvPr>
          <p:cNvSpPr txBox="1"/>
          <p:nvPr/>
        </p:nvSpPr>
        <p:spPr>
          <a:xfrm>
            <a:off x="7241464" y="2105325"/>
            <a:ext cx="4076700" cy="84241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Next Steps</a:t>
            </a:r>
          </a:p>
        </p:txBody>
      </p:sp>
      <p:sp>
        <p:nvSpPr>
          <p:cNvPr id="17" name="TextBox 30">
            <a:extLst>
              <a:ext uri="{FF2B5EF4-FFF2-40B4-BE49-F238E27FC236}">
                <a16:creationId xmlns:a16="http://schemas.microsoft.com/office/drawing/2014/main" id="{0139BFE0-48CB-4821-BA46-B4655CB0E3E6}"/>
              </a:ext>
            </a:extLst>
          </p:cNvPr>
          <p:cNvSpPr txBox="1"/>
          <p:nvPr/>
        </p:nvSpPr>
        <p:spPr>
          <a:xfrm>
            <a:off x="7241464" y="3888076"/>
            <a:ext cx="4343895" cy="202587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Test more </a:t>
            </a:r>
            <a:r>
              <a:rPr lang="en-US" sz="1800" dirty="0">
                <a:solidFill>
                  <a:srgbClr val="FFFFFF"/>
                </a:solidFill>
                <a:latin typeface="Segoe UI Light" panose="020B0502040204020203" pitchFamily="34" charset="0"/>
                <a:cs typeface="Segoe UI Light" panose="020B0502040204020203" pitchFamily="34" charset="0"/>
              </a:rPr>
              <a:t>algorithms and questions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Validate </a:t>
            </a:r>
            <a:r>
              <a:rPr lang="en-US" sz="1800" dirty="0">
                <a:solidFill>
                  <a:srgbClr val="FFFFFF"/>
                </a:solidFill>
                <a:latin typeface="Segoe UI Light" panose="020B0502040204020203" pitchFamily="34" charset="0"/>
                <a:cs typeface="Segoe UI Light" panose="020B0502040204020203" pitchFamily="34" charset="0"/>
              </a:rPr>
              <a:t>with Business the results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Deploy the model</a:t>
            </a:r>
            <a:r>
              <a:rPr lang="en-US" sz="1800" dirty="0">
                <a:solidFill>
                  <a:srgbClr val="FFFFFF"/>
                </a:solidFill>
                <a:latin typeface="Segoe UI Light" panose="020B0502040204020203" pitchFamily="34" charset="0"/>
                <a:cs typeface="Segoe UI Light" panose="020B0502040204020203" pitchFamily="34" charset="0"/>
              </a:rPr>
              <a:t>s</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Implement </a:t>
            </a:r>
            <a:r>
              <a:rPr lang="en-US" sz="1800" dirty="0">
                <a:solidFill>
                  <a:srgbClr val="FFFFFF"/>
                </a:solidFill>
                <a:latin typeface="Segoe UI Light" panose="020B0502040204020203" pitchFamily="34" charset="0"/>
                <a:cs typeface="Segoe UI Light" panose="020B0502040204020203" pitchFamily="34" charset="0"/>
              </a:rPr>
              <a:t>continuous performance and retraining alerts.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2" name="TextBox 29">
            <a:extLst>
              <a:ext uri="{FF2B5EF4-FFF2-40B4-BE49-F238E27FC236}">
                <a16:creationId xmlns:a16="http://schemas.microsoft.com/office/drawing/2014/main" id="{5E483E6C-DDCC-41DE-AF04-4800867B6D90}"/>
              </a:ext>
            </a:extLst>
          </p:cNvPr>
          <p:cNvSpPr txBox="1"/>
          <p:nvPr/>
        </p:nvSpPr>
        <p:spPr>
          <a:xfrm>
            <a:off x="1343025" y="2105326"/>
            <a:ext cx="4076700" cy="84241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Suggestions</a:t>
            </a:r>
          </a:p>
        </p:txBody>
      </p:sp>
      <p:sp>
        <p:nvSpPr>
          <p:cNvPr id="33" name="TextBox 30">
            <a:extLst>
              <a:ext uri="{FF2B5EF4-FFF2-40B4-BE49-F238E27FC236}">
                <a16:creationId xmlns:a16="http://schemas.microsoft.com/office/drawing/2014/main" id="{0ADDD558-726D-4AB1-AD89-DA2CB2EE1A09}"/>
              </a:ext>
            </a:extLst>
          </p:cNvPr>
          <p:cNvSpPr txBox="1"/>
          <p:nvPr/>
        </p:nvSpPr>
        <p:spPr>
          <a:xfrm>
            <a:off x="1343025" y="3888076"/>
            <a:ext cx="3885923"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More features</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Professional Occupation</a:t>
            </a:r>
          </a:p>
          <a:p>
            <a:pPr marL="628650" lvl="1" indent="-171450">
              <a:lnSpc>
                <a:spcPct val="150000"/>
              </a:lnSpc>
              <a:buFont typeface="Arial" panose="020B0604020202020204" pitchFamily="34" charset="0"/>
              <a:buChar char="•"/>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Gender</a:t>
            </a:r>
          </a:p>
          <a:p>
            <a:pPr marL="628650" lvl="1" indent="-171450">
              <a:lnSpc>
                <a:spcPct val="150000"/>
              </a:lnSpc>
              <a:buFont typeface="Arial" panose="020B0604020202020204" pitchFamily="34" charset="0"/>
              <a:buChar char="•"/>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Address / Location (More granularity)</a:t>
            </a:r>
          </a:p>
          <a:p>
            <a:pPr marL="628650" lvl="1" indent="-171450">
              <a:lnSpc>
                <a:spcPct val="150000"/>
              </a:lnSpc>
              <a:buFont typeface="Arial" panose="020B0604020202020204" pitchFamily="34" charset="0"/>
              <a:buChar char="•"/>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Customer historic (Active/Left company,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etc</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t>
            </a:r>
          </a:p>
          <a:p>
            <a:pPr marL="628650" lvl="1" indent="-171450">
              <a:lnSpc>
                <a:spcPct val="150000"/>
              </a:lnSpc>
              <a:buFont typeface="Arial" panose="020B0604020202020204" pitchFamily="34" charset="0"/>
              <a:buChar char="•"/>
              <a:defRPr/>
            </a:pPr>
            <a:r>
              <a:rPr lang="en-US" sz="1200" dirty="0">
                <a:solidFill>
                  <a:srgbClr val="00151E"/>
                </a:solidFill>
                <a:latin typeface="Segoe UI Light" panose="020B0502040204020203" pitchFamily="34" charset="0"/>
                <a:cs typeface="Segoe UI Light" panose="020B0502040204020203" pitchFamily="34" charset="0"/>
              </a:rPr>
              <a:t>Number of activated claims. By LOB</a:t>
            </a:r>
          </a:p>
        </p:txBody>
      </p:sp>
      <p:cxnSp>
        <p:nvCxnSpPr>
          <p:cNvPr id="12" name="Connecteur droit 11">
            <a:extLst>
              <a:ext uri="{FF2B5EF4-FFF2-40B4-BE49-F238E27FC236}">
                <a16:creationId xmlns:a16="http://schemas.microsoft.com/office/drawing/2014/main" id="{12572FA4-75B6-4D34-9C9D-B3320DE7FAD2}"/>
              </a:ext>
            </a:extLst>
          </p:cNvPr>
          <p:cNvCxnSpPr/>
          <p:nvPr/>
        </p:nvCxnSpPr>
        <p:spPr>
          <a:xfrm>
            <a:off x="1343025" y="3588133"/>
            <a:ext cx="2556578" cy="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91A9C12-5959-47C8-A3FC-32D7263F6659}"/>
              </a:ext>
            </a:extLst>
          </p:cNvPr>
          <p:cNvCxnSpPr>
            <a:cxnSpLocks/>
          </p:cNvCxnSpPr>
          <p:nvPr/>
        </p:nvCxnSpPr>
        <p:spPr>
          <a:xfrm>
            <a:off x="1343025" y="3588133"/>
            <a:ext cx="624083"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40B3A88-B899-4C4C-840B-339C6D3FF79F}"/>
              </a:ext>
            </a:extLst>
          </p:cNvPr>
          <p:cNvCxnSpPr/>
          <p:nvPr/>
        </p:nvCxnSpPr>
        <p:spPr>
          <a:xfrm>
            <a:off x="7241464" y="3588133"/>
            <a:ext cx="25565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C70244C2-FEE8-475D-AFC0-11D060786675}"/>
              </a:ext>
            </a:extLst>
          </p:cNvPr>
          <p:cNvCxnSpPr>
            <a:cxnSpLocks/>
          </p:cNvCxnSpPr>
          <p:nvPr/>
        </p:nvCxnSpPr>
        <p:spPr>
          <a:xfrm>
            <a:off x="7241464" y="3588133"/>
            <a:ext cx="1943836" cy="0"/>
          </a:xfrm>
          <a:prstGeom prst="line">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DC9314D-3C64-5947-BB04-07EAE49DE6D8}"/>
              </a:ext>
            </a:extLst>
          </p:cNvPr>
          <p:cNvGrpSpPr/>
          <p:nvPr/>
        </p:nvGrpSpPr>
        <p:grpSpPr>
          <a:xfrm>
            <a:off x="11010789" y="152400"/>
            <a:ext cx="1161712" cy="6580430"/>
            <a:chOff x="11010789" y="152400"/>
            <a:chExt cx="1161712" cy="6580430"/>
          </a:xfrm>
        </p:grpSpPr>
        <p:sp>
          <p:nvSpPr>
            <p:cNvPr id="20" name="CaixaDeTexto 189">
              <a:extLst>
                <a:ext uri="{FF2B5EF4-FFF2-40B4-BE49-F238E27FC236}">
                  <a16:creationId xmlns:a16="http://schemas.microsoft.com/office/drawing/2014/main" id="{50361006-6385-C746-AC3E-B26FF258E200}"/>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22" name="Picture 21">
              <a:extLst>
                <a:ext uri="{FF2B5EF4-FFF2-40B4-BE49-F238E27FC236}">
                  <a16:creationId xmlns:a16="http://schemas.microsoft.com/office/drawing/2014/main" id="{6283FE91-E66B-4B45-AED5-7CE5186F80AD}"/>
                </a:ext>
              </a:extLst>
            </p:cNvPr>
            <p:cNvPicPr>
              <a:picLocks noChangeAspect="1"/>
            </p:cNvPicPr>
            <p:nvPr/>
          </p:nvPicPr>
          <p:blipFill>
            <a:blip r:embed="rId3"/>
            <a:srcRect/>
            <a:stretch/>
          </p:blipFill>
          <p:spPr>
            <a:xfrm>
              <a:off x="11010789" y="152400"/>
              <a:ext cx="1074779" cy="389895"/>
            </a:xfrm>
            <a:prstGeom prst="rect">
              <a:avLst/>
            </a:prstGeom>
          </p:spPr>
        </p:pic>
      </p:grpSp>
    </p:spTree>
    <p:extLst>
      <p:ext uri="{BB962C8B-B14F-4D97-AF65-F5344CB8AC3E}">
        <p14:creationId xmlns:p14="http://schemas.microsoft.com/office/powerpoint/2010/main" val="881981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áfico 3" descr="Estatísticas com preenchimento sólido">
            <a:extLst>
              <a:ext uri="{FF2B5EF4-FFF2-40B4-BE49-F238E27FC236}">
                <a16:creationId xmlns:a16="http://schemas.microsoft.com/office/drawing/2014/main" id="{62A825C2-025F-478C-8044-A8426157A5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PowerBI</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App</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289972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3"/>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007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4"/>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lang="pt-PT" spc="300" dirty="0">
                <a:solidFill>
                  <a:srgbClr val="FFFFFF"/>
                </a:solidFill>
                <a:latin typeface="Segoe UI" panose="020B0502040204020203" pitchFamily="34" charset="0"/>
                <a:cs typeface="Segoe UI" panose="020B0502040204020203" pitchFamily="34" charset="0"/>
              </a:rPr>
              <a:t>Data </a:t>
            </a:r>
            <a:r>
              <a:rPr lang="pt-PT" spc="300" dirty="0" err="1">
                <a:solidFill>
                  <a:srgbClr val="FFFFFF"/>
                </a:solidFill>
                <a:latin typeface="Segoe UI" panose="020B0502040204020203" pitchFamily="34" charset="0"/>
                <a:cs typeface="Segoe UI" panose="020B0502040204020203" pitchFamily="34" charset="0"/>
              </a:rPr>
              <a:t>provided</a:t>
            </a:r>
            <a:r>
              <a:rPr lang="pt-PT" spc="300" dirty="0">
                <a:solidFill>
                  <a:srgbClr val="FFFFFF"/>
                </a:solidFill>
                <a:latin typeface="Segoe UI" panose="020B0502040204020203" pitchFamily="34" charset="0"/>
                <a:cs typeface="Segoe UI" panose="020B0502040204020203" pitchFamily="34" charset="0"/>
              </a:rPr>
              <a:t> to </a:t>
            </a:r>
            <a:r>
              <a:rPr lang="pt-PT" spc="300" dirty="0" err="1">
                <a:solidFill>
                  <a:srgbClr val="FFFFFF"/>
                </a:solidFill>
                <a:latin typeface="Segoe UI" panose="020B0502040204020203" pitchFamily="34" charset="0"/>
                <a:cs typeface="Segoe UI" panose="020B0502040204020203" pitchFamily="34" charset="0"/>
              </a:rPr>
              <a:t>us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4"/>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3"/>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4"/>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5"/>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3030</TotalTime>
  <Words>2597</Words>
  <Application>Microsoft Office PowerPoint</Application>
  <PresentationFormat>Ecrã Panorâmico</PresentationFormat>
  <Paragraphs>487</Paragraphs>
  <Slides>33</Slides>
  <Notes>30</Notes>
  <HiddenSlides>0</HiddenSlides>
  <MMClips>0</MMClips>
  <ScaleCrop>false</ScaleCrop>
  <HeadingPairs>
    <vt:vector size="6" baseType="variant">
      <vt:variant>
        <vt:lpstr>Tipos de letra usados</vt:lpstr>
      </vt:variant>
      <vt:variant>
        <vt:i4>11</vt:i4>
      </vt:variant>
      <vt:variant>
        <vt:lpstr>Tema</vt:lpstr>
      </vt:variant>
      <vt:variant>
        <vt:i4>2</vt:i4>
      </vt:variant>
      <vt:variant>
        <vt:lpstr>Títulos dos diapositivos</vt:lpstr>
      </vt:variant>
      <vt:variant>
        <vt:i4>33</vt:i4>
      </vt:variant>
    </vt:vector>
  </HeadingPairs>
  <TitlesOfParts>
    <vt:vector size="46" baseType="lpstr">
      <vt:lpstr>Arial</vt:lpstr>
      <vt:lpstr>Calibri</vt:lpstr>
      <vt:lpstr>Calibri Light</vt:lpstr>
      <vt:lpstr>Courier New</vt:lpstr>
      <vt:lpstr>Gill Sans</vt:lpstr>
      <vt:lpstr>Helvetica Neue Moyen</vt:lpstr>
      <vt:lpstr>Helvetica Neue Normal</vt:lpstr>
      <vt:lpstr>Segoe UI</vt:lpstr>
      <vt:lpstr>Segoe UI Bold</vt:lpstr>
      <vt:lpstr>Segoe UI Light</vt:lpstr>
      <vt:lpstr>Segoe UI Semibold</vt:lpstr>
      <vt:lpstr>Tema do Office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João Monteiro</cp:lastModifiedBy>
  <cp:revision>33</cp:revision>
  <dcterms:created xsi:type="dcterms:W3CDTF">2022-04-07T09:02:23Z</dcterms:created>
  <dcterms:modified xsi:type="dcterms:W3CDTF">2022-04-19T09:11:23Z</dcterms:modified>
</cp:coreProperties>
</file>